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43891200" cy="32918400"/>
  <p:notesSz cx="6858000" cy="9144000"/>
  <p:custDataLst>
    <p:tags r:id="rId10"/>
  </p:custDataLst>
  <p:defaultTex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7D00"/>
    <a:srgbClr val="3C939F"/>
    <a:srgbClr val="DADADA"/>
    <a:srgbClr val="393939"/>
    <a:srgbClr val="8B8B8B"/>
    <a:srgbClr val="5F5F5F"/>
    <a:srgbClr val="333333"/>
    <a:srgbClr val="669900"/>
    <a:srgbClr val="F2FADC"/>
    <a:srgbClr val="E7F2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84615" autoAdjust="0"/>
  </p:normalViewPr>
  <p:slideViewPr>
    <p:cSldViewPr>
      <p:cViewPr varScale="1">
        <p:scale>
          <a:sx n="17" d="100"/>
          <a:sy n="17" d="100"/>
        </p:scale>
        <p:origin x="2106" y="12"/>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defRPr sz="1200"/>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vl1pPr algn="r">
              <a:defRPr sz="120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t" anchorCtr="0" compatLnSpc="1">
            <a:prstTxWarp prst="textNoShape">
              <a:avLst/>
            </a:prstTxWarp>
          </a:bodyPr>
          <a:lstStyle>
            <a:defPPr>
              <a:defRPr kern="1200" smtId="4294967295"/>
            </a:def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defRPr sz="1200"/>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anchor="b" anchorCtr="0" compatLnSpc="1">
            <a:prstTxWarp prst="textNoShape">
              <a:avLst/>
            </a:prstTxWarp>
          </a:bodyPr>
          <a:lstStyle>
            <a:defPPr>
              <a:defRPr kern="1200" smtId="4294967295"/>
            </a:defPPr>
            <a:lvl1pPr algn="r">
              <a:defRPr sz="1200"/>
            </a:lvl1pPr>
          </a:lstStyle>
          <a:p>
            <a:pPr>
              <a:defRPr/>
            </a:pPr>
            <a:fld id="{DC7FF369-15CD-4AE8-AD6F-0DD9E71D983D}" type="slidenum">
              <a:rPr lang="en-US"/>
              <a:pPr>
                <a:defRPr/>
              </a:pPr>
              <a:t>‹#›</a:t>
            </a:fld>
            <a:endParaRPr lang="en-US"/>
          </a:p>
        </p:txBody>
      </p:sp>
    </p:spTree>
    <p:extLst>
      <p:ext uri="{BB962C8B-B14F-4D97-AF65-F5344CB8AC3E}">
        <p14:creationId xmlns:p14="http://schemas.microsoft.com/office/powerpoint/2010/main" val="1115986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1</a:t>
            </a:fld>
            <a:endParaRPr lang="en-US" sz="1200" smtClean="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r>
              <a:rPr lang="en-US" dirty="0" err="1" smtClean="0"/>
              <a:t>ToDo</a:t>
            </a:r>
            <a:r>
              <a:rPr lang="en-US" dirty="0" smtClean="0"/>
              <a:t>:</a:t>
            </a:r>
          </a:p>
          <a:p>
            <a:pPr marL="228600" indent="-228600" eaLnBrk="1" hangingPunct="1">
              <a:buAutoNum type="arabicParenR"/>
            </a:pPr>
            <a:r>
              <a:rPr lang="en-US" dirty="0" smtClean="0"/>
              <a:t>Change Training</a:t>
            </a:r>
            <a:r>
              <a:rPr lang="en-US" baseline="0" dirty="0" smtClean="0"/>
              <a:t> Images to something a little bit further away from target </a:t>
            </a:r>
          </a:p>
          <a:p>
            <a:pPr marL="228600" indent="-228600" eaLnBrk="1" hangingPunct="1">
              <a:buAutoNum type="arabicParenR"/>
            </a:pPr>
            <a:r>
              <a:rPr lang="en-US" baseline="0" dirty="0" smtClean="0"/>
              <a:t>Overlay Frequency of Position Error with error -5</a:t>
            </a:r>
            <a:r>
              <a:rPr lang="en-US" baseline="0" smtClean="0"/>
              <a:t>% edge.</a:t>
            </a:r>
            <a:endParaRPr lang="en-US" smtClean="0"/>
          </a:p>
        </p:txBody>
      </p:sp>
    </p:spTree>
    <p:extLst>
      <p:ext uri="{BB962C8B-B14F-4D97-AF65-F5344CB8AC3E}">
        <p14:creationId xmlns:p14="http://schemas.microsoft.com/office/powerpoint/2010/main" val="767416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defPPr>
              <a:defRPr kern="1200" smtId="4294967295"/>
            </a:defPPr>
            <a:lvl1pPr eaLnBrk="0" hangingPunct="0">
              <a:defRPr sz="3000">
                <a:solidFill>
                  <a:schemeClr val="tx1"/>
                </a:solidFill>
                <a:latin typeface="Arial"/>
              </a:defRPr>
            </a:lvl1pPr>
            <a:lvl2pPr marL="742950" indent="-285750" eaLnBrk="0" hangingPunct="0">
              <a:defRPr sz="3000">
                <a:solidFill>
                  <a:schemeClr val="tx1"/>
                </a:solidFill>
                <a:latin typeface="Arial"/>
              </a:defRPr>
            </a:lvl2pPr>
            <a:lvl3pPr marL="1143000" indent="-228600" eaLnBrk="0" hangingPunct="0">
              <a:defRPr sz="3000">
                <a:solidFill>
                  <a:schemeClr val="tx1"/>
                </a:solidFill>
                <a:latin typeface="Arial"/>
              </a:defRPr>
            </a:lvl3pPr>
            <a:lvl4pPr marL="1600200" indent="-228600" eaLnBrk="0" hangingPunct="0">
              <a:defRPr sz="3000">
                <a:solidFill>
                  <a:schemeClr val="tx1"/>
                </a:solidFill>
                <a:latin typeface="Arial"/>
              </a:defRPr>
            </a:lvl4pPr>
            <a:lvl5pPr marL="2057400" indent="-228600" eaLnBrk="0" hangingPunct="0">
              <a:defRPr sz="3000">
                <a:solidFill>
                  <a:schemeClr val="tx1"/>
                </a:solidFill>
                <a:latin typeface="Arial"/>
              </a:defRPr>
            </a:lvl5pPr>
            <a:lvl6pPr marL="2514600" indent="-228600" eaLnBrk="0" fontAlgn="base" hangingPunct="0">
              <a:spcBef>
                <a:spcPct val="0"/>
              </a:spcBef>
              <a:spcAft>
                <a:spcPct val="0"/>
              </a:spcAft>
              <a:defRPr sz="3000">
                <a:solidFill>
                  <a:schemeClr val="tx1"/>
                </a:solidFill>
                <a:latin typeface="Arial"/>
              </a:defRPr>
            </a:lvl6pPr>
            <a:lvl7pPr marL="2971800" indent="-228600" eaLnBrk="0" fontAlgn="base" hangingPunct="0">
              <a:spcBef>
                <a:spcPct val="0"/>
              </a:spcBef>
              <a:spcAft>
                <a:spcPct val="0"/>
              </a:spcAft>
              <a:defRPr sz="3000">
                <a:solidFill>
                  <a:schemeClr val="tx1"/>
                </a:solidFill>
                <a:latin typeface="Arial"/>
              </a:defRPr>
            </a:lvl7pPr>
            <a:lvl8pPr marL="3429000" indent="-228600" eaLnBrk="0" fontAlgn="base" hangingPunct="0">
              <a:spcBef>
                <a:spcPct val="0"/>
              </a:spcBef>
              <a:spcAft>
                <a:spcPct val="0"/>
              </a:spcAft>
              <a:defRPr sz="3000">
                <a:solidFill>
                  <a:schemeClr val="tx1"/>
                </a:solidFill>
                <a:latin typeface="Arial"/>
              </a:defRPr>
            </a:lvl8pPr>
            <a:lvl9pPr marL="3886200" indent="-228600" eaLnBrk="0" fontAlgn="base" hangingPunct="0">
              <a:spcBef>
                <a:spcPct val="0"/>
              </a:spcBef>
              <a:spcAft>
                <a:spcPct val="0"/>
              </a:spcAft>
              <a:defRPr sz="3000">
                <a:solidFill>
                  <a:schemeClr val="tx1"/>
                </a:solidFill>
                <a:latin typeface="Arial"/>
              </a:defRPr>
            </a:lvl9pPr>
          </a:lstStyle>
          <a:p>
            <a:pPr eaLnBrk="1" hangingPunct="1"/>
            <a:fld id="{C5E13FED-D575-44BD-985D-CE780F31FB99}" type="slidenum">
              <a:rPr lang="en-US" sz="1200" smtClean="0"/>
              <a:pPr eaLnBrk="1" hangingPunct="1"/>
              <a:t>2</a:t>
            </a:fld>
            <a:endParaRPr lang="en-US" sz="1200" smtClean="0"/>
          </a:p>
        </p:txBody>
      </p:sp>
      <p:sp>
        <p:nvSpPr>
          <p:cNvPr id="4099" name="Rectangle 2"/>
          <p:cNvSpPr>
            <a:spLocks noGrp="1" noRot="1" noChangeAspect="1" noChangeArrowheads="1" noTextEdit="1"/>
          </p:cNvSpPr>
          <p:nvPr>
            <p:ph type="sldImg"/>
          </p:nvPr>
        </p:nvSpPr>
        <p:spPr/>
      </p:sp>
      <p:sp>
        <p:nvSpPr>
          <p:cNvPr id="4100" name="Rectangle 3"/>
          <p:cNvSpPr>
            <a:spLocks noGrp="1" noChangeArrowheads="1"/>
          </p:cNvSpPr>
          <p:nvPr>
            <p:ph type="body" idx="1"/>
          </p:nvPr>
        </p:nvSpPr>
        <p:spPr>
          <a:noFill/>
        </p:spPr>
        <p:txBody>
          <a:bodyPr/>
          <a:lstStyle>
            <a:defPPr>
              <a:defRPr kern="1200" smtId="4294967295"/>
            </a:defPPr>
          </a:lstStyle>
          <a:p>
            <a:pPr eaLnBrk="1" hangingPunct="1"/>
            <a:endParaRPr lang="en-US" smtClean="0"/>
          </a:p>
        </p:txBody>
      </p:sp>
    </p:spTree>
    <p:extLst>
      <p:ext uri="{BB962C8B-B14F-4D97-AF65-F5344CB8AC3E}">
        <p14:creationId xmlns:p14="http://schemas.microsoft.com/office/powerpoint/2010/main" val="3368759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123" y="10226675"/>
            <a:ext cx="37306957" cy="7054850"/>
          </a:xfrm>
        </p:spPr>
        <p:txBody>
          <a:bodyPr/>
          <a:lstStyle>
            <a:defPPr>
              <a:defRPr kern="1200" smtId="4294967295"/>
            </a:defPPr>
          </a:lstStyle>
          <a:p>
            <a:r>
              <a:rPr lang="en-US" smtClean="0"/>
              <a:t>Click to edit Master title style</a:t>
            </a:r>
            <a:endParaRPr lang="en-US"/>
          </a:p>
        </p:txBody>
      </p:sp>
      <p:sp>
        <p:nvSpPr>
          <p:cNvPr id="3" name="Subtitle 2"/>
          <p:cNvSpPr>
            <a:spLocks noGrp="1"/>
          </p:cNvSpPr>
          <p:nvPr>
            <p:ph type="subTitle" idx="1"/>
          </p:nvPr>
        </p:nvSpPr>
        <p:spPr>
          <a:xfrm>
            <a:off x="6584245" y="18653125"/>
            <a:ext cx="30722711" cy="8413750"/>
          </a:xfrm>
        </p:spPr>
        <p:txBody>
          <a:bodyPr/>
          <a:lstStyle>
            <a:defPPr>
              <a:defRPr kern="1200" smtId="4294967295"/>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1FCB089F-6037-4808-A5EC-726053647E7B}" type="slidenum">
              <a:rPr lang="en-US"/>
              <a:pPr>
                <a:defRPr/>
              </a:pPr>
              <a:t>‹#›</a:t>
            </a:fld>
            <a:endParaRPr lang="en-US"/>
          </a:p>
        </p:txBody>
      </p:sp>
    </p:spTree>
    <p:extLst>
      <p:ext uri="{BB962C8B-B14F-4D97-AF65-F5344CB8AC3E}">
        <p14:creationId xmlns:p14="http://schemas.microsoft.com/office/powerpoint/2010/main" val="15278225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6AF7A044-11FD-4E27-B513-0D458FB4B05D}" type="slidenum">
              <a:rPr lang="en-US"/>
              <a:pPr>
                <a:defRPr/>
              </a:pPr>
              <a:t>‹#›</a:t>
            </a:fld>
            <a:endParaRPr lang="en-US"/>
          </a:p>
        </p:txBody>
      </p:sp>
    </p:spTree>
    <p:extLst>
      <p:ext uri="{BB962C8B-B14F-4D97-AF65-F5344CB8AC3E}">
        <p14:creationId xmlns:p14="http://schemas.microsoft.com/office/powerpoint/2010/main" val="18282081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968" y="1319214"/>
            <a:ext cx="9874956" cy="28087638"/>
          </a:xfrm>
        </p:spPr>
        <p:txBody>
          <a:bodyPr vert="eaVert"/>
          <a:lstStyle>
            <a:defPPr>
              <a:defRPr kern="1200" smtId="4294967295"/>
            </a:defPPr>
          </a:lstStyle>
          <a:p>
            <a:r>
              <a:rPr lang="en-US" smtClean="0"/>
              <a:t>Click to edit Master title style</a:t>
            </a:r>
            <a:endParaRPr lang="en-US"/>
          </a:p>
        </p:txBody>
      </p:sp>
      <p:sp>
        <p:nvSpPr>
          <p:cNvPr id="3" name="Vertical Text Placeholder 2"/>
          <p:cNvSpPr>
            <a:spLocks noGrp="1"/>
          </p:cNvSpPr>
          <p:nvPr>
            <p:ph type="body" orient="vert" idx="1"/>
          </p:nvPr>
        </p:nvSpPr>
        <p:spPr>
          <a:xfrm>
            <a:off x="2195689" y="1319214"/>
            <a:ext cx="29490811" cy="28087638"/>
          </a:xfrm>
        </p:spPr>
        <p:txBody>
          <a:bodyPr vert="eaVert"/>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C4A8B09D-F957-4A06-AF1F-2E1E112D5404}" type="slidenum">
              <a:rPr lang="en-US"/>
              <a:pPr>
                <a:defRPr/>
              </a:pPr>
              <a:t>‹#›</a:t>
            </a:fld>
            <a:endParaRPr lang="en-US"/>
          </a:p>
        </p:txBody>
      </p:sp>
    </p:spTree>
    <p:extLst>
      <p:ext uri="{BB962C8B-B14F-4D97-AF65-F5344CB8AC3E}">
        <p14:creationId xmlns:p14="http://schemas.microsoft.com/office/powerpoint/2010/main" val="97814988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idx="1"/>
          </p:nvPr>
        </p:nvSpPr>
        <p:spPr/>
        <p:txBody>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E641C0E7-0C39-489E-BBEB-8384BC9D7485}" type="slidenum">
              <a:rPr lang="en-US"/>
              <a:pPr>
                <a:defRPr/>
              </a:pPr>
              <a:t>‹#›</a:t>
            </a:fld>
            <a:endParaRPr lang="en-US"/>
          </a:p>
        </p:txBody>
      </p:sp>
    </p:spTree>
    <p:extLst>
      <p:ext uri="{BB962C8B-B14F-4D97-AF65-F5344CB8AC3E}">
        <p14:creationId xmlns:p14="http://schemas.microsoft.com/office/powerpoint/2010/main" val="10336034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439"/>
            <a:ext cx="37306957" cy="6537325"/>
          </a:xfrm>
        </p:spPr>
        <p:txBody>
          <a:bodyPr anchor="t"/>
          <a:lstStyle>
            <a:defPPr>
              <a:defRPr kern="1200" smtId="4294967295"/>
            </a:defPPr>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3467101" y="13952538"/>
            <a:ext cx="37306957" cy="7200900"/>
          </a:xfrm>
        </p:spPr>
        <p:txBody>
          <a:bodyPr anchor="b"/>
          <a:lstStyle>
            <a:defPPr>
              <a:defRPr kern="1200" smtId="4294967295"/>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smtId="4294967295"/>
            </a:defPPr>
            <a:lvl1pPr>
              <a:defRPr/>
            </a:lvl1pPr>
          </a:lstStyle>
          <a:p>
            <a:pPr>
              <a:defRPr/>
            </a:pPr>
            <a:fld id="{D11F452E-A8E4-4CE1-9655-29125E889951}" type="slidenum">
              <a:rPr lang="en-US"/>
              <a:pPr>
                <a:defRPr/>
              </a:pPr>
              <a:t>‹#›</a:t>
            </a:fld>
            <a:endParaRPr lang="en-US"/>
          </a:p>
        </p:txBody>
      </p:sp>
    </p:spTree>
    <p:extLst>
      <p:ext uri="{BB962C8B-B14F-4D97-AF65-F5344CB8AC3E}">
        <p14:creationId xmlns:p14="http://schemas.microsoft.com/office/powerpoint/2010/main" val="42525833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Content Placeholder 2"/>
          <p:cNvSpPr>
            <a:spLocks noGrp="1"/>
          </p:cNvSpPr>
          <p:nvPr>
            <p:ph sz="half" idx="1"/>
          </p:nvPr>
        </p:nvSpPr>
        <p:spPr>
          <a:xfrm>
            <a:off x="2195689" y="7681914"/>
            <a:ext cx="19682178"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2013334" y="7681914"/>
            <a:ext cx="19683589" cy="21724938"/>
          </a:xfrm>
        </p:spPr>
        <p:txBody>
          <a:bodyPr/>
          <a:lstStyle>
            <a:defPPr>
              <a:defRPr kern="1200" smtId="4294967295"/>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6F3D9962-47D2-455B-8692-003D58807FFA}" type="slidenum">
              <a:rPr lang="en-US"/>
              <a:pPr>
                <a:defRPr/>
              </a:pPr>
              <a:t>‹#›</a:t>
            </a:fld>
            <a:endParaRPr lang="en-US"/>
          </a:p>
        </p:txBody>
      </p:sp>
    </p:spTree>
    <p:extLst>
      <p:ext uri="{BB962C8B-B14F-4D97-AF65-F5344CB8AC3E}">
        <p14:creationId xmlns:p14="http://schemas.microsoft.com/office/powerpoint/2010/main" val="130906477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279" y="1317625"/>
            <a:ext cx="39502643" cy="5486400"/>
          </a:xfrm>
        </p:spPr>
        <p:txBody>
          <a:bodyPr/>
          <a:lstStyle>
            <a:defPPr>
              <a:defRPr kern="1200" smtId="4294967295"/>
            </a:defPPr>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194278" y="7369176"/>
            <a:ext cx="19392900"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194278" y="10439401"/>
            <a:ext cx="19392900"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2295555" y="7369176"/>
            <a:ext cx="19401368" cy="3070225"/>
          </a:xfrm>
        </p:spPr>
        <p:txBody>
          <a:bodyPr anchor="b"/>
          <a:lstStyle>
            <a:defPPr>
              <a:defRPr kern="1200" smtId="4294967295"/>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2295555" y="10439401"/>
            <a:ext cx="19401368" cy="18965862"/>
          </a:xfrm>
        </p:spPr>
        <p:txBody>
          <a:bodyPr/>
          <a:lstStyle>
            <a:defPPr>
              <a:defRPr kern="1200" smtId="4294967295"/>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smtId="4294967295"/>
            </a:defPPr>
            <a:lvl1pPr>
              <a:defRPr/>
            </a:lvl1pPr>
          </a:lstStyle>
          <a:p>
            <a:pPr>
              <a:defRPr/>
            </a:pPr>
            <a:fld id="{4EC449C7-2544-4411-A6D9-A7181026BEAF}" type="slidenum">
              <a:rPr lang="en-US"/>
              <a:pPr>
                <a:defRPr/>
              </a:pPr>
              <a:t>‹#›</a:t>
            </a:fld>
            <a:endParaRPr lang="en-US"/>
          </a:p>
        </p:txBody>
      </p:sp>
    </p:spTree>
    <p:extLst>
      <p:ext uri="{BB962C8B-B14F-4D97-AF65-F5344CB8AC3E}">
        <p14:creationId xmlns:p14="http://schemas.microsoft.com/office/powerpoint/2010/main" val="356088251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smtId="4294967295"/>
            </a:defP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smtId="4294967295"/>
            </a:defPPr>
            <a:lvl1pPr>
              <a:defRPr/>
            </a:lvl1pPr>
          </a:lstStyle>
          <a:p>
            <a:pPr>
              <a:defRPr/>
            </a:pPr>
            <a:fld id="{FE03D6AC-E1AB-4462-989E-5A0865C23D2A}" type="slidenum">
              <a:rPr lang="en-US"/>
              <a:pPr>
                <a:defRPr/>
              </a:pPr>
              <a:t>‹#›</a:t>
            </a:fld>
            <a:endParaRPr lang="en-US"/>
          </a:p>
        </p:txBody>
      </p:sp>
    </p:spTree>
    <p:extLst>
      <p:ext uri="{BB962C8B-B14F-4D97-AF65-F5344CB8AC3E}">
        <p14:creationId xmlns:p14="http://schemas.microsoft.com/office/powerpoint/2010/main" val="397397364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smtId="4294967295"/>
            </a:defPPr>
            <a:lvl1pPr>
              <a:defRPr/>
            </a:lvl1pPr>
          </a:lstStyle>
          <a:p>
            <a:pPr>
              <a:defRPr/>
            </a:pPr>
            <a:fld id="{FABF8EBA-EBC0-4AA1-85C3-834763B2AA78}" type="slidenum">
              <a:rPr lang="en-US"/>
              <a:pPr>
                <a:defRPr/>
              </a:pPr>
              <a:t>‹#›</a:t>
            </a:fld>
            <a:endParaRPr lang="en-US"/>
          </a:p>
        </p:txBody>
      </p:sp>
    </p:spTree>
    <p:extLst>
      <p:ext uri="{BB962C8B-B14F-4D97-AF65-F5344CB8AC3E}">
        <p14:creationId xmlns:p14="http://schemas.microsoft.com/office/powerpoint/2010/main" val="377869935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278" y="1311275"/>
            <a:ext cx="14439900" cy="5576888"/>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17160523" y="1311275"/>
            <a:ext cx="24536400" cy="28093988"/>
          </a:xfrm>
        </p:spPr>
        <p:txBody>
          <a:bodyPr/>
          <a:lstStyle>
            <a:defPPr>
              <a:defRPr kern="1200" smtId="4294967295"/>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194278" y="6888163"/>
            <a:ext cx="14439900" cy="22517100"/>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332F5167-8CBC-4FF1-941C-FB4C9DC0C8D7}" type="slidenum">
              <a:rPr lang="en-US"/>
              <a:pPr>
                <a:defRPr/>
              </a:pPr>
              <a:t>‹#›</a:t>
            </a:fld>
            <a:endParaRPr lang="en-US"/>
          </a:p>
        </p:txBody>
      </p:sp>
    </p:spTree>
    <p:extLst>
      <p:ext uri="{BB962C8B-B14F-4D97-AF65-F5344CB8AC3E}">
        <p14:creationId xmlns:p14="http://schemas.microsoft.com/office/powerpoint/2010/main" val="30451526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3545" y="23042564"/>
            <a:ext cx="26334157" cy="2720975"/>
          </a:xfrm>
        </p:spPr>
        <p:txBody>
          <a:bodyPr anchor="b"/>
          <a:lstStyle>
            <a:defPPr>
              <a:defRPr kern="1200" smtId="4294967295"/>
            </a:defPPr>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8603545" y="2941639"/>
            <a:ext cx="26334157" cy="19750088"/>
          </a:xfrm>
        </p:spPr>
        <p:txBody>
          <a:bodyPr/>
          <a:lstStyle>
            <a:defPPr>
              <a:defRPr kern="1200" smtId="4294967295"/>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8603545" y="25763539"/>
            <a:ext cx="26334157" cy="3862387"/>
          </a:xfrm>
        </p:spPr>
        <p:txBody>
          <a:bodyPr/>
          <a:lstStyle>
            <a:defPPr>
              <a:defRPr kern="1200" smtId="4294967295"/>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defPPr>
              <a:defRPr kern="1200" smtId="4294967295"/>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smtId="4294967295"/>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smtId="4294967295"/>
            </a:defPPr>
            <a:lvl1pPr>
              <a:defRPr/>
            </a:lvl1pPr>
          </a:lstStyle>
          <a:p>
            <a:pPr>
              <a:defRPr/>
            </a:pPr>
            <a:fld id="{B5629D8C-964D-4531-AEEF-CACEBA47F0D9}" type="slidenum">
              <a:rPr lang="en-US"/>
              <a:pPr>
                <a:defRPr/>
              </a:pPr>
              <a:t>‹#›</a:t>
            </a:fld>
            <a:endParaRPr lang="en-US"/>
          </a:p>
        </p:txBody>
      </p:sp>
    </p:spTree>
    <p:extLst>
      <p:ext uri="{BB962C8B-B14F-4D97-AF65-F5344CB8AC3E}">
        <p14:creationId xmlns:p14="http://schemas.microsoft.com/office/powerpoint/2010/main" val="119409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5513" y="1319213"/>
            <a:ext cx="39501762" cy="548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ctr" anchorCtr="0" compatLnSpc="1">
            <a:prstTxWarp prst="textNoShape">
              <a:avLst/>
            </a:prstTxWarp>
          </a:bodyPr>
          <a:lstStyle>
            <a:defPPr>
              <a:defRPr kern="1200" smtId="4294967295"/>
            </a:defPPr>
          </a:lstStyle>
          <a:p>
            <a:pPr lvl="0"/>
            <a:r>
              <a:rPr lang="en-US" smtClean="0"/>
              <a:t>Click to edit Master title style</a:t>
            </a:r>
          </a:p>
        </p:txBody>
      </p:sp>
      <p:sp>
        <p:nvSpPr>
          <p:cNvPr id="1027" name="Rectangle 3"/>
          <p:cNvSpPr>
            <a:spLocks noGrp="1" noChangeArrowheads="1"/>
          </p:cNvSpPr>
          <p:nvPr>
            <p:ph type="body" idx="1"/>
          </p:nvPr>
        </p:nvSpPr>
        <p:spPr bwMode="auto">
          <a:xfrm>
            <a:off x="2195513" y="7681913"/>
            <a:ext cx="39501762" cy="217249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2195513" y="29978350"/>
            <a:ext cx="102409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defTabSz="4703763">
              <a:defRPr sz="7200"/>
            </a:lvl1pPr>
          </a:lstStyle>
          <a:p>
            <a:pPr>
              <a:defRPr/>
            </a:pPr>
            <a:endParaRPr lang="en-US"/>
          </a:p>
        </p:txBody>
      </p:sp>
      <p:sp>
        <p:nvSpPr>
          <p:cNvPr id="1029" name="Rectangle 5"/>
          <p:cNvSpPr>
            <a:spLocks noGrp="1" noChangeArrowheads="1"/>
          </p:cNvSpPr>
          <p:nvPr>
            <p:ph type="ftr" sz="quarter" idx="3"/>
          </p:nvPr>
        </p:nvSpPr>
        <p:spPr bwMode="auto">
          <a:xfrm>
            <a:off x="14997112" y="29978350"/>
            <a:ext cx="138985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ctr" defTabSz="4703763">
              <a:defRPr sz="7200"/>
            </a:lvl1pPr>
          </a:lstStyle>
          <a:p>
            <a:pPr>
              <a:defRPr/>
            </a:pPr>
            <a:endParaRPr lang="en-US"/>
          </a:p>
        </p:txBody>
      </p:sp>
      <p:sp>
        <p:nvSpPr>
          <p:cNvPr id="1030" name="Rectangle 6"/>
          <p:cNvSpPr>
            <a:spLocks noGrp="1" noChangeArrowheads="1"/>
          </p:cNvSpPr>
          <p:nvPr>
            <p:ph type="sldNum" sz="quarter" idx="4"/>
          </p:nvPr>
        </p:nvSpPr>
        <p:spPr bwMode="auto">
          <a:xfrm>
            <a:off x="31456312" y="29978350"/>
            <a:ext cx="10240962"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470253" tIns="235127" rIns="470253" bIns="235127" anchor="t" anchorCtr="0" compatLnSpc="1">
            <a:prstTxWarp prst="textNoShape">
              <a:avLst/>
            </a:prstTxWarp>
          </a:bodyPr>
          <a:lstStyle>
            <a:defPPr>
              <a:defRPr kern="1200" smtId="4294967295"/>
            </a:defPPr>
            <a:lvl1pPr algn="r" defTabSz="4703763">
              <a:defRPr sz="7200"/>
            </a:lvl1pPr>
          </a:lstStyle>
          <a:p>
            <a:pPr>
              <a:defRPr/>
            </a:pPr>
            <a:fld id="{7920789E-004F-4528-BD99-83C2E37E877C}" type="slidenum">
              <a:rPr lang="en-US"/>
              <a:pPr>
                <a:defRPr/>
              </a:pPr>
              <a:t>‹#›</a:t>
            </a:fld>
            <a:endParaRPr lang="en-US"/>
          </a:p>
        </p:txBody>
      </p:sp>
      <p:pic>
        <p:nvPicPr>
          <p:cNvPr id="1031" name="New picture"/>
          <p:cNvPicPr/>
          <p:nvPr/>
        </p:nvPicPr>
        <p:blipFill dpi="0">
          <a:blip r:embed="rId13"/>
          <a:stretch>
            <a:fillRect/>
          </a:stretch>
        </p:blipFill>
        <p:spPr>
          <a:xfrm rot="16200000">
            <a:off x="-9245600" y="16459200"/>
            <a:ext cx="15367000" cy="1562100"/>
          </a:xfrm>
          <a:prstGeom prst="rect">
            <a:avLst/>
          </a:prstGeom>
        </p:spPr>
      </p:pic>
      <p:pic>
        <p:nvPicPr>
          <p:cNvPr id="1032" name="New picture"/>
          <p:cNvPicPr/>
          <p:nvPr/>
        </p:nvPicPr>
        <p:blipFill dpi="0">
          <a:blip r:embed="rId13"/>
          <a:stretch>
            <a:fillRect/>
          </a:stretch>
        </p:blipFill>
        <p:spPr>
          <a:xfrm rot="5400000">
            <a:off x="37769800" y="16459200"/>
            <a:ext cx="15367000" cy="1562100"/>
          </a:xfrm>
          <a:prstGeom prst="rect">
            <a:avLst/>
          </a:prstGeom>
        </p:spPr>
      </p:pic>
      <p:pic>
        <p:nvPicPr>
          <p:cNvPr id="1033" name="New picture"/>
          <p:cNvPicPr/>
          <p:nvPr/>
        </p:nvPicPr>
        <p:blipFill dpi="0">
          <a:blip r:embed="rId14"/>
          <a:stretch>
            <a:fillRect/>
          </a:stretch>
        </p:blipFill>
        <p:spPr>
          <a:xfrm>
            <a:off x="57150" y="33426400"/>
            <a:ext cx="43776900" cy="2019300"/>
          </a:xfrm>
          <a:prstGeom prst="rect">
            <a:avLst/>
          </a:prstGeom>
        </p:spPr>
      </p:pic>
      <p:sp>
        <p:nvSpPr>
          <p:cNvPr id="1034" name="New shape"/>
          <p:cNvSpPr/>
          <p:nvPr/>
        </p:nvSpPr>
        <p:spPr>
          <a:xfrm>
            <a:off x="5715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kern="1200" smtId="4294967295"/>
            </a:defPPr>
          </a:lstStyle>
          <a:p>
            <a:pPr algn="l"/>
            <a:r>
              <a:rPr sz="6360" smtId="4294967295">
                <a:solidFill>
                  <a:srgbClr val="808080"/>
                </a:solidFill>
              </a:rPr>
              <a:t>Template ID: greenapple  Size: 36x48</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smtId="4294967295"/>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smtId="4294967295"/>
      </a:defPPr>
      <a:lvl1pPr marL="1765300" indent="-1765300"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80100" indent="-1176338" algn="l" defTabSz="4703763" rtl="0" eaLnBrk="0" fontAlgn="base" hangingPunct="0">
        <a:spcBef>
          <a:spcPct val="20000"/>
        </a:spcBef>
        <a:spcAft>
          <a:spcPct val="0"/>
        </a:spcAft>
        <a:buChar char="•"/>
        <a:defRPr sz="12300">
          <a:solidFill>
            <a:schemeClr val="tx1"/>
          </a:solidFill>
          <a:latin typeface="+mn-lt"/>
        </a:defRPr>
      </a:lvl3pPr>
      <a:lvl4pPr marL="8229600" indent="-1176338" algn="l" defTabSz="4703763" rtl="0" eaLnBrk="0" fontAlgn="base" hangingPunct="0">
        <a:spcBef>
          <a:spcPct val="20000"/>
        </a:spcBef>
        <a:spcAft>
          <a:spcPct val="0"/>
        </a:spcAft>
        <a:buChar char="–"/>
        <a:defRPr sz="10400">
          <a:solidFill>
            <a:schemeClr val="tx1"/>
          </a:solidFill>
          <a:latin typeface="+mn-lt"/>
        </a:defRPr>
      </a:lvl4pPr>
      <a:lvl5pPr marL="10580688" indent="-1174750" algn="l" defTabSz="4703763" rtl="0" eaLnBrk="0" fontAlgn="base" hangingPunct="0">
        <a:spcBef>
          <a:spcPct val="20000"/>
        </a:spcBef>
        <a:spcAft>
          <a:spcPct val="0"/>
        </a:spcAft>
        <a:buChar char="»"/>
        <a:defRPr sz="10400">
          <a:solidFill>
            <a:schemeClr val="tx1"/>
          </a:solidFill>
          <a:latin typeface="+mn-lt"/>
        </a:defRPr>
      </a:lvl5pPr>
      <a:lvl6pPr marL="11037888" indent="-1174750" algn="l" defTabSz="4703763" rtl="0" fontAlgn="base">
        <a:spcBef>
          <a:spcPct val="20000"/>
        </a:spcBef>
        <a:spcAft>
          <a:spcPct val="0"/>
        </a:spcAft>
        <a:buChar char="»"/>
        <a:defRPr sz="10400">
          <a:solidFill>
            <a:schemeClr val="tx1"/>
          </a:solidFill>
          <a:latin typeface="+mn-lt"/>
        </a:defRPr>
      </a:lvl6pPr>
      <a:lvl7pPr marL="11495088" indent="-1174750" algn="l" defTabSz="4703763" rtl="0" fontAlgn="base">
        <a:spcBef>
          <a:spcPct val="20000"/>
        </a:spcBef>
        <a:spcAft>
          <a:spcPct val="0"/>
        </a:spcAft>
        <a:buChar char="»"/>
        <a:defRPr sz="10400">
          <a:solidFill>
            <a:schemeClr val="tx1"/>
          </a:solidFill>
          <a:latin typeface="+mn-lt"/>
        </a:defRPr>
      </a:lvl7pPr>
      <a:lvl8pPr marL="11952288" indent="-1174750" algn="l" defTabSz="4703763" rtl="0" fontAlgn="base">
        <a:spcBef>
          <a:spcPct val="20000"/>
        </a:spcBef>
        <a:spcAft>
          <a:spcPct val="0"/>
        </a:spcAft>
        <a:buChar char="»"/>
        <a:defRPr sz="10400">
          <a:solidFill>
            <a:schemeClr val="tx1"/>
          </a:solidFill>
          <a:latin typeface="+mn-lt"/>
        </a:defRPr>
      </a:lvl8pPr>
      <a:lvl9pPr marL="12409488" indent="-1174750" algn="l" defTabSz="4703763" rtl="0" fontAlgn="base">
        <a:spcBef>
          <a:spcPct val="20000"/>
        </a:spcBef>
        <a:spcAft>
          <a:spcPct val="0"/>
        </a:spcAft>
        <a:buChar char="»"/>
        <a:defRPr sz="10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image" Target="../media/image21.png"/><Relationship Id="rId34" Type="http://schemas.openxmlformats.org/officeDocument/2006/relationships/image" Target="../media/image3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32" Type="http://schemas.openxmlformats.org/officeDocument/2006/relationships/image" Target="../media/image32.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openxmlformats.org/officeDocument/2006/relationships/image" Target="../media/image10.png"/><Relationship Id="rId19" Type="http://schemas.openxmlformats.org/officeDocument/2006/relationships/image" Target="../media/image19.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bg1">
                <a:lumMod val="85000"/>
              </a:schemeClr>
            </a:gs>
            <a:gs pos="75000">
              <a:srgbClr val="F8F8F8"/>
            </a:gs>
          </a:gsLst>
          <a:lin ang="5400000" scaled="1"/>
          <a:tileRect/>
        </a:gradFill>
        <a:effectLst/>
      </p:bgPr>
    </p:bg>
    <p:spTree>
      <p:nvGrpSpPr>
        <p:cNvPr id="1" name=""/>
        <p:cNvGrpSpPr/>
        <p:nvPr/>
      </p:nvGrpSpPr>
      <p:grpSpPr>
        <a:xfrm>
          <a:off x="0" y="0"/>
          <a:ext cx="0" cy="0"/>
          <a:chOff x="0" y="0"/>
          <a:chExt cx="0" cy="0"/>
        </a:xfrm>
      </p:grpSpPr>
      <p:pic>
        <p:nvPicPr>
          <p:cNvPr id="371" name="Picture 370"/>
          <p:cNvPicPr>
            <a:picLocks noChangeAspect="1"/>
          </p:cNvPicPr>
          <p:nvPr/>
        </p:nvPicPr>
        <p:blipFill rotWithShape="1">
          <a:blip r:embed="rId3" cstate="print">
            <a:extLst>
              <a:ext uri="{28A0092B-C50C-407E-A947-70E740481C1C}">
                <a14:useLocalDpi xmlns:a14="http://schemas.microsoft.com/office/drawing/2010/main" val="0"/>
              </a:ext>
            </a:extLst>
          </a:blip>
          <a:srcRect l="25275" b="37415"/>
          <a:stretch/>
        </p:blipFill>
        <p:spPr>
          <a:xfrm>
            <a:off x="39412852" y="7213605"/>
            <a:ext cx="3050203" cy="2222509"/>
          </a:xfrm>
          <a:prstGeom prst="rect">
            <a:avLst/>
          </a:prstGeom>
        </p:spPr>
      </p:pic>
      <p:sp>
        <p:nvSpPr>
          <p:cNvPr id="2050" name="Rectangle 6"/>
          <p:cNvSpPr>
            <a:spLocks noChangeArrowheads="1"/>
          </p:cNvSpPr>
          <p:nvPr/>
        </p:nvSpPr>
        <p:spPr bwMode="auto">
          <a:xfrm>
            <a:off x="68263" y="76200"/>
            <a:ext cx="43730862" cy="3886200"/>
          </a:xfrm>
          <a:prstGeom prst="rect">
            <a:avLst/>
          </a:prstGeom>
          <a:solidFill>
            <a:srgbClr val="393939"/>
          </a:solidFill>
          <a:ln w="38100">
            <a:solidFill>
              <a:schemeClr val="tx1"/>
            </a:solidFill>
            <a:miter lim="800000"/>
          </a:ln>
        </p:spPr>
        <p:txBody>
          <a:bodyPr lIns="137160" tIns="68580" rIns="137160" bIns="68580" anchor="ctr"/>
          <a:lstStyle>
            <a:defPPr>
              <a:defRPr kern="1200" smtId="4294967295"/>
            </a:defPPr>
          </a:lstStyle>
          <a:p>
            <a:pPr algn="ctr" defTabSz="4703763"/>
            <a:endParaRPr lang="en-US" sz="6000" b="1" dirty="0">
              <a:solidFill>
                <a:schemeClr val="bg1"/>
              </a:solidFill>
              <a:latin typeface="+mj-lt"/>
            </a:endParaRPr>
          </a:p>
        </p:txBody>
      </p:sp>
      <p:sp>
        <p:nvSpPr>
          <p:cNvPr id="2051" name="Rectangle 7"/>
          <p:cNvSpPr>
            <a:spLocks noChangeArrowheads="1"/>
          </p:cNvSpPr>
          <p:nvPr/>
        </p:nvSpPr>
        <p:spPr bwMode="auto">
          <a:xfrm>
            <a:off x="-1" y="4165117"/>
            <a:ext cx="43773726" cy="1028700"/>
          </a:xfrm>
          <a:prstGeom prst="rect">
            <a:avLst/>
          </a:prstGeom>
          <a:solidFill>
            <a:srgbClr val="3C939F"/>
          </a:solidFill>
          <a:ln w="28575" cmpd="sng">
            <a:solidFill>
              <a:srgbClr val="000000"/>
            </a:solidFill>
          </a:ln>
        </p:spPr>
        <p:txBody>
          <a:bodyPr wrap="none" lIns="137160" tIns="68580" rIns="137160" bIns="68580" anchor="ctr"/>
          <a:lstStyle/>
          <a:p>
            <a:pPr algn="ctr" defTabSz="4703763"/>
            <a:r>
              <a:rPr lang="en-US" sz="6000" b="1" dirty="0" smtClean="0">
                <a:solidFill>
                  <a:srgbClr val="FFFFFF"/>
                </a:solidFill>
                <a:latin typeface="+mj-lt"/>
              </a:rPr>
              <a:t>Project Objectives</a:t>
            </a:r>
            <a:endParaRPr lang="en-US" sz="6000" b="1" dirty="0">
              <a:solidFill>
                <a:srgbClr val="FFFFFF"/>
              </a:solidFill>
              <a:latin typeface="+mj-lt"/>
            </a:endParaRPr>
          </a:p>
        </p:txBody>
      </p:sp>
      <p:sp>
        <p:nvSpPr>
          <p:cNvPr id="2053" name="Rectangle 8"/>
          <p:cNvSpPr>
            <a:spLocks noChangeArrowheads="1"/>
          </p:cNvSpPr>
          <p:nvPr/>
        </p:nvSpPr>
        <p:spPr bwMode="auto">
          <a:xfrm>
            <a:off x="9220201" y="9672752"/>
            <a:ext cx="25298400" cy="1050234"/>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a:solidFill>
                  <a:schemeClr val="bg1"/>
                </a:solidFill>
                <a:latin typeface="+mj-lt"/>
              </a:rPr>
              <a:t>Methods</a:t>
            </a:r>
          </a:p>
        </p:txBody>
      </p:sp>
      <p:sp>
        <p:nvSpPr>
          <p:cNvPr id="2054" name="Rectangle 9"/>
          <p:cNvSpPr>
            <a:spLocks noChangeArrowheads="1"/>
          </p:cNvSpPr>
          <p:nvPr/>
        </p:nvSpPr>
        <p:spPr bwMode="auto">
          <a:xfrm>
            <a:off x="0" y="9694286"/>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w/o Simulation</a:t>
            </a:r>
            <a:endParaRPr lang="en-US" sz="6000" b="1" dirty="0">
              <a:solidFill>
                <a:srgbClr val="FFFFFF"/>
              </a:solidFill>
              <a:latin typeface="+mj-lt"/>
            </a:endParaRPr>
          </a:p>
        </p:txBody>
      </p:sp>
      <p:sp>
        <p:nvSpPr>
          <p:cNvPr id="2056" name="Rectangle 10"/>
          <p:cNvSpPr>
            <a:spLocks noChangeArrowheads="1"/>
          </p:cNvSpPr>
          <p:nvPr/>
        </p:nvSpPr>
        <p:spPr bwMode="auto">
          <a:xfrm>
            <a:off x="34960543" y="9694286"/>
            <a:ext cx="890072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w/ Simulation</a:t>
            </a:r>
            <a:endParaRPr lang="en-US" sz="6000" b="1" dirty="0">
              <a:solidFill>
                <a:srgbClr val="FFFFFF"/>
              </a:solidFill>
              <a:latin typeface="+mj-lt"/>
            </a:endParaRPr>
          </a:p>
        </p:txBody>
      </p:sp>
      <p:pic>
        <p:nvPicPr>
          <p:cNvPr id="3" name="Picture 2" descr="galvanize-g.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602942"/>
            <a:ext cx="1524000" cy="2826058"/>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5039" y="7188894"/>
            <a:ext cx="3099415" cy="2271931"/>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6792786" y="6802112"/>
            <a:ext cx="2020805" cy="3045494"/>
          </a:xfrm>
          <a:prstGeom prst="rect">
            <a:avLst/>
          </a:prstGeom>
        </p:spPr>
      </p:pic>
      <p:pic>
        <p:nvPicPr>
          <p:cNvPr id="382" name="Picture 3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32483711" y="6802112"/>
            <a:ext cx="2020805" cy="3045494"/>
          </a:xfrm>
          <a:prstGeom prst="rect">
            <a:avLst/>
          </a:prstGeom>
        </p:spPr>
      </p:pic>
      <p:pic>
        <p:nvPicPr>
          <p:cNvPr id="10" name="Picture 9"/>
          <p:cNvPicPr>
            <a:picLocks noChangeAspect="1"/>
          </p:cNvPicPr>
          <p:nvPr/>
        </p:nvPicPr>
        <p:blipFill rotWithShape="1">
          <a:blip r:embed="rId7">
            <a:extLst>
              <a:ext uri="{28A0092B-C50C-407E-A947-70E740481C1C}">
                <a14:useLocalDpi xmlns:a14="http://schemas.microsoft.com/office/drawing/2010/main" val="0"/>
              </a:ext>
            </a:extLst>
          </a:blip>
          <a:srcRect l="15902" t="25498" r="17431" b="23997"/>
          <a:stretch/>
        </p:blipFill>
        <p:spPr>
          <a:xfrm>
            <a:off x="23721924" y="7230128"/>
            <a:ext cx="3853455" cy="2189463"/>
          </a:xfrm>
          <a:prstGeom prst="rect">
            <a:avLst/>
          </a:prstGeom>
        </p:spPr>
      </p:pic>
      <p:sp>
        <p:nvSpPr>
          <p:cNvPr id="4" name="Rectangle 3"/>
          <p:cNvSpPr/>
          <p:nvPr/>
        </p:nvSpPr>
        <p:spPr>
          <a:xfrm>
            <a:off x="1578886" y="6163270"/>
            <a:ext cx="3724097" cy="923330"/>
          </a:xfrm>
          <a:prstGeom prst="rect">
            <a:avLst/>
          </a:prstGeom>
        </p:spPr>
        <p:txBody>
          <a:bodyPr wrap="none">
            <a:spAutoFit/>
          </a:bodyPr>
          <a:lstStyle/>
          <a:p>
            <a:pPr algn="ctr" defTabSz="4703763"/>
            <a:r>
              <a:rPr lang="en-US" sz="5400" b="1" dirty="0" smtClean="0">
                <a:solidFill>
                  <a:srgbClr val="EA7D00"/>
                </a:solidFill>
              </a:rPr>
              <a:t>Simulation</a:t>
            </a:r>
            <a:endParaRPr lang="en-US" sz="5400" b="1" dirty="0">
              <a:solidFill>
                <a:srgbClr val="EA7D00"/>
              </a:solidFill>
            </a:endParaRPr>
          </a:p>
        </p:txBody>
      </p:sp>
      <p:sp>
        <p:nvSpPr>
          <p:cNvPr id="386" name="Rectangle 385"/>
          <p:cNvSpPr/>
          <p:nvPr/>
        </p:nvSpPr>
        <p:spPr>
          <a:xfrm>
            <a:off x="8001000" y="6163270"/>
            <a:ext cx="4493539" cy="923330"/>
          </a:xfrm>
          <a:prstGeom prst="rect">
            <a:avLst/>
          </a:prstGeom>
        </p:spPr>
        <p:txBody>
          <a:bodyPr wrap="none">
            <a:spAutoFit/>
          </a:bodyPr>
          <a:lstStyle/>
          <a:p>
            <a:pPr algn="ctr" defTabSz="4703763"/>
            <a:r>
              <a:rPr lang="en-US" sz="5400" b="1" dirty="0" smtClean="0">
                <a:solidFill>
                  <a:srgbClr val="EA7D00"/>
                </a:solidFill>
              </a:rPr>
              <a:t>Labeled Data</a:t>
            </a:r>
            <a:endParaRPr lang="en-US" sz="5400" b="1" dirty="0">
              <a:solidFill>
                <a:srgbClr val="EA7D00"/>
              </a:solidFill>
            </a:endParaRPr>
          </a:p>
        </p:txBody>
      </p:sp>
      <p:sp>
        <p:nvSpPr>
          <p:cNvPr id="387" name="Rectangle 386"/>
          <p:cNvSpPr/>
          <p:nvPr/>
        </p:nvSpPr>
        <p:spPr>
          <a:xfrm>
            <a:off x="15544800" y="6163270"/>
            <a:ext cx="4339907" cy="923330"/>
          </a:xfrm>
          <a:prstGeom prst="rect">
            <a:avLst/>
          </a:prstGeom>
        </p:spPr>
        <p:txBody>
          <a:bodyPr wrap="none">
            <a:spAutoFit/>
          </a:bodyPr>
          <a:lstStyle/>
          <a:p>
            <a:pPr algn="ctr" defTabSz="4703763"/>
            <a:r>
              <a:rPr lang="en-US" sz="5400" b="1" dirty="0" smtClean="0">
                <a:solidFill>
                  <a:srgbClr val="EA7D00"/>
                </a:solidFill>
              </a:rPr>
              <a:t>Trained CNN</a:t>
            </a:r>
            <a:endParaRPr lang="en-US" sz="5400" b="1" dirty="0">
              <a:solidFill>
                <a:srgbClr val="EA7D00"/>
              </a:solidFill>
            </a:endParaRPr>
          </a:p>
        </p:txBody>
      </p:sp>
      <p:sp>
        <p:nvSpPr>
          <p:cNvPr id="388" name="Rectangle 387"/>
          <p:cNvSpPr/>
          <p:nvPr/>
        </p:nvSpPr>
        <p:spPr>
          <a:xfrm>
            <a:off x="24307800" y="6163270"/>
            <a:ext cx="2185215" cy="923330"/>
          </a:xfrm>
          <a:prstGeom prst="rect">
            <a:avLst/>
          </a:prstGeom>
        </p:spPr>
        <p:txBody>
          <a:bodyPr wrap="none">
            <a:spAutoFit/>
          </a:bodyPr>
          <a:lstStyle/>
          <a:p>
            <a:pPr algn="ctr" defTabSz="4703763"/>
            <a:r>
              <a:rPr lang="en-US" sz="5400" b="1" dirty="0" smtClean="0">
                <a:solidFill>
                  <a:srgbClr val="EA7D00"/>
                </a:solidFill>
              </a:rPr>
              <a:t>Robot</a:t>
            </a:r>
            <a:endParaRPr lang="en-US" sz="5400" b="1" dirty="0">
              <a:solidFill>
                <a:srgbClr val="EA7D00"/>
              </a:solidFill>
            </a:endParaRPr>
          </a:p>
        </p:txBody>
      </p:sp>
      <p:sp>
        <p:nvSpPr>
          <p:cNvPr id="389" name="Rectangle 388"/>
          <p:cNvSpPr/>
          <p:nvPr/>
        </p:nvSpPr>
        <p:spPr>
          <a:xfrm>
            <a:off x="31623000" y="6163270"/>
            <a:ext cx="3570208" cy="923330"/>
          </a:xfrm>
          <a:prstGeom prst="rect">
            <a:avLst/>
          </a:prstGeom>
        </p:spPr>
        <p:txBody>
          <a:bodyPr wrap="none">
            <a:spAutoFit/>
          </a:bodyPr>
          <a:lstStyle/>
          <a:p>
            <a:pPr algn="ctr" defTabSz="4703763"/>
            <a:r>
              <a:rPr lang="en-US" sz="5400" b="1" dirty="0" smtClean="0">
                <a:solidFill>
                  <a:srgbClr val="EA7D00"/>
                </a:solidFill>
              </a:rPr>
              <a:t>Prediction</a:t>
            </a:r>
            <a:endParaRPr lang="en-US" sz="5400" b="1" dirty="0">
              <a:solidFill>
                <a:srgbClr val="EA7D00"/>
              </a:solidFill>
            </a:endParaRPr>
          </a:p>
        </p:txBody>
      </p:sp>
      <p:sp>
        <p:nvSpPr>
          <p:cNvPr id="390" name="Rectangle 389"/>
          <p:cNvSpPr/>
          <p:nvPr/>
        </p:nvSpPr>
        <p:spPr>
          <a:xfrm>
            <a:off x="38878421" y="6163270"/>
            <a:ext cx="3724097" cy="923330"/>
          </a:xfrm>
          <a:prstGeom prst="rect">
            <a:avLst/>
          </a:prstGeom>
        </p:spPr>
        <p:txBody>
          <a:bodyPr wrap="none">
            <a:spAutoFit/>
          </a:bodyPr>
          <a:lstStyle/>
          <a:p>
            <a:pPr algn="ctr" defTabSz="4703763"/>
            <a:r>
              <a:rPr lang="en-US" sz="5400" b="1" dirty="0" smtClean="0">
                <a:solidFill>
                  <a:srgbClr val="EA7D00"/>
                </a:solidFill>
              </a:rPr>
              <a:t>Navigation</a:t>
            </a:r>
            <a:endParaRPr lang="en-US" sz="5400" b="1" dirty="0">
              <a:solidFill>
                <a:srgbClr val="EA7D00"/>
              </a:solidFill>
            </a:endParaRPr>
          </a:p>
        </p:txBody>
      </p:sp>
      <p:grpSp>
        <p:nvGrpSpPr>
          <p:cNvPr id="2060" name="Group 2059"/>
          <p:cNvGrpSpPr/>
          <p:nvPr/>
        </p:nvGrpSpPr>
        <p:grpSpPr>
          <a:xfrm>
            <a:off x="9448800" y="10767675"/>
            <a:ext cx="3662589" cy="3969646"/>
            <a:chOff x="9448800" y="10767675"/>
            <a:chExt cx="3662589" cy="3969646"/>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48800" y="11264417"/>
              <a:ext cx="3552843" cy="3472904"/>
            </a:xfrm>
            <a:prstGeom prst="rect">
              <a:avLst/>
            </a:prstGeom>
          </p:spPr>
        </p:pic>
        <p:sp>
          <p:nvSpPr>
            <p:cNvPr id="427" name="Rectangle 426"/>
            <p:cNvSpPr/>
            <p:nvPr/>
          </p:nvSpPr>
          <p:spPr>
            <a:xfrm>
              <a:off x="9618124" y="10767675"/>
              <a:ext cx="3493265" cy="923330"/>
            </a:xfrm>
            <a:prstGeom prst="rect">
              <a:avLst/>
            </a:prstGeom>
          </p:spPr>
          <p:txBody>
            <a:bodyPr wrap="none">
              <a:spAutoFit/>
            </a:bodyPr>
            <a:lstStyle/>
            <a:p>
              <a:pPr algn="ctr" defTabSz="4703763"/>
              <a:r>
                <a:rPr lang="en-US" sz="5400" b="1" dirty="0" smtClean="0">
                  <a:solidFill>
                    <a:srgbClr val="EA7D00"/>
                  </a:solidFill>
                </a:rPr>
                <a:t>Unlabeled</a:t>
              </a:r>
              <a:endParaRPr lang="en-US" sz="5400" b="1" dirty="0">
                <a:solidFill>
                  <a:srgbClr val="EA7D00"/>
                </a:solidFill>
              </a:endParaRPr>
            </a:p>
          </p:txBody>
        </p:sp>
      </p:grpSp>
      <p:pic>
        <p:nvPicPr>
          <p:cNvPr id="15" name="Picture 14"/>
          <p:cNvPicPr>
            <a:picLocks noChangeAspect="1"/>
          </p:cNvPicPr>
          <p:nvPr/>
        </p:nvPicPr>
        <p:blipFill rotWithShape="1">
          <a:blip r:embed="rId9">
            <a:extLst>
              <a:ext uri="{28A0092B-C50C-407E-A947-70E740481C1C}">
                <a14:useLocalDpi xmlns:a14="http://schemas.microsoft.com/office/drawing/2010/main" val="0"/>
              </a:ext>
            </a:extLst>
          </a:blip>
          <a:srcRect l="13062" t="27766" r="25174" b="29096"/>
          <a:stretch/>
        </p:blipFill>
        <p:spPr>
          <a:xfrm>
            <a:off x="1061336" y="7162800"/>
            <a:ext cx="3327715" cy="2324119"/>
          </a:xfrm>
          <a:prstGeom prst="rect">
            <a:avLst/>
          </a:prstGeom>
        </p:spPr>
      </p:pic>
      <p:grpSp>
        <p:nvGrpSpPr>
          <p:cNvPr id="2057" name="Group 2056"/>
          <p:cNvGrpSpPr/>
          <p:nvPr/>
        </p:nvGrpSpPr>
        <p:grpSpPr>
          <a:xfrm>
            <a:off x="13407580" y="10770196"/>
            <a:ext cx="3515936" cy="4089761"/>
            <a:chOff x="13933864" y="10770196"/>
            <a:chExt cx="3515936" cy="4089761"/>
          </a:xfrm>
        </p:grpSpPr>
        <p:sp>
          <p:nvSpPr>
            <p:cNvPr id="429" name="Rectangle 428"/>
            <p:cNvSpPr/>
            <p:nvPr/>
          </p:nvSpPr>
          <p:spPr>
            <a:xfrm>
              <a:off x="14251670" y="10770196"/>
              <a:ext cx="2800768" cy="923330"/>
            </a:xfrm>
            <a:prstGeom prst="rect">
              <a:avLst/>
            </a:prstGeom>
          </p:spPr>
          <p:txBody>
            <a:bodyPr wrap="none">
              <a:spAutoFit/>
            </a:bodyPr>
            <a:lstStyle/>
            <a:p>
              <a:pPr algn="ctr" defTabSz="4703763"/>
              <a:r>
                <a:rPr lang="en-US" sz="5400" b="1" dirty="0" smtClean="0">
                  <a:solidFill>
                    <a:srgbClr val="EA7D00"/>
                  </a:solidFill>
                </a:rPr>
                <a:t>Labeled</a:t>
              </a:r>
              <a:endParaRPr lang="en-US" sz="5400" b="1" dirty="0">
                <a:solidFill>
                  <a:srgbClr val="EA7D00"/>
                </a:solidFill>
              </a:endParaRPr>
            </a:p>
          </p:txBody>
        </p:sp>
        <p:pic>
          <p:nvPicPr>
            <p:cNvPr id="405" name="Picture 40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933864" y="11387053"/>
              <a:ext cx="3515936" cy="3472904"/>
            </a:xfrm>
            <a:prstGeom prst="rect">
              <a:avLst/>
            </a:prstGeom>
          </p:spPr>
        </p:pic>
        <p:grpSp>
          <p:nvGrpSpPr>
            <p:cNvPr id="358" name="Group 357"/>
            <p:cNvGrpSpPr/>
            <p:nvPr/>
          </p:nvGrpSpPr>
          <p:grpSpPr>
            <a:xfrm>
              <a:off x="14233064" y="11709659"/>
              <a:ext cx="2981287" cy="2972814"/>
              <a:chOff x="17155754" y="12170431"/>
              <a:chExt cx="5293222" cy="5223349"/>
            </a:xfrm>
          </p:grpSpPr>
          <p:sp>
            <p:nvSpPr>
              <p:cNvPr id="25" name="Freeform 24"/>
              <p:cNvSpPr/>
              <p:nvPr/>
            </p:nvSpPr>
            <p:spPr bwMode="auto">
              <a:xfrm>
                <a:off x="21527731" y="16180456"/>
                <a:ext cx="866775" cy="1047750"/>
              </a:xfrm>
              <a:custGeom>
                <a:avLst/>
                <a:gdLst>
                  <a:gd name="connsiteX0" fmla="*/ 371475 w 866775"/>
                  <a:gd name="connsiteY0" fmla="*/ 38100 h 1047750"/>
                  <a:gd name="connsiteX1" fmla="*/ 419100 w 866775"/>
                  <a:gd name="connsiteY1" fmla="*/ 66675 h 1047750"/>
                  <a:gd name="connsiteX2" fmla="*/ 438150 w 866775"/>
                  <a:gd name="connsiteY2" fmla="*/ 95250 h 1047750"/>
                  <a:gd name="connsiteX3" fmla="*/ 476250 w 866775"/>
                  <a:gd name="connsiteY3" fmla="*/ 114300 h 1047750"/>
                  <a:gd name="connsiteX4" fmla="*/ 504825 w 866775"/>
                  <a:gd name="connsiteY4" fmla="*/ 133350 h 1047750"/>
                  <a:gd name="connsiteX5" fmla="*/ 542925 w 866775"/>
                  <a:gd name="connsiteY5" fmla="*/ 171450 h 1047750"/>
                  <a:gd name="connsiteX6" fmla="*/ 609600 w 866775"/>
                  <a:gd name="connsiteY6" fmla="*/ 247650 h 1047750"/>
                  <a:gd name="connsiteX7" fmla="*/ 628650 w 866775"/>
                  <a:gd name="connsiteY7" fmla="*/ 285750 h 1047750"/>
                  <a:gd name="connsiteX8" fmla="*/ 685800 w 866775"/>
                  <a:gd name="connsiteY8" fmla="*/ 333375 h 1047750"/>
                  <a:gd name="connsiteX9" fmla="*/ 733425 w 866775"/>
                  <a:gd name="connsiteY9" fmla="*/ 381000 h 1047750"/>
                  <a:gd name="connsiteX10" fmla="*/ 752475 w 866775"/>
                  <a:gd name="connsiteY10" fmla="*/ 409575 h 1047750"/>
                  <a:gd name="connsiteX11" fmla="*/ 781050 w 866775"/>
                  <a:gd name="connsiteY11" fmla="*/ 438150 h 1047750"/>
                  <a:gd name="connsiteX12" fmla="*/ 828675 w 866775"/>
                  <a:gd name="connsiteY12" fmla="*/ 523875 h 1047750"/>
                  <a:gd name="connsiteX13" fmla="*/ 838200 w 866775"/>
                  <a:gd name="connsiteY13" fmla="*/ 561975 h 1047750"/>
                  <a:gd name="connsiteX14" fmla="*/ 847725 w 866775"/>
                  <a:gd name="connsiteY14" fmla="*/ 590550 h 1047750"/>
                  <a:gd name="connsiteX15" fmla="*/ 866775 w 866775"/>
                  <a:gd name="connsiteY15" fmla="*/ 695325 h 1047750"/>
                  <a:gd name="connsiteX16" fmla="*/ 857250 w 866775"/>
                  <a:gd name="connsiteY16" fmla="*/ 876300 h 1047750"/>
                  <a:gd name="connsiteX17" fmla="*/ 847725 w 866775"/>
                  <a:gd name="connsiteY17" fmla="*/ 904875 h 1047750"/>
                  <a:gd name="connsiteX18" fmla="*/ 809625 w 866775"/>
                  <a:gd name="connsiteY18" fmla="*/ 933450 h 1047750"/>
                  <a:gd name="connsiteX19" fmla="*/ 790575 w 866775"/>
                  <a:gd name="connsiteY19" fmla="*/ 962025 h 1047750"/>
                  <a:gd name="connsiteX20" fmla="*/ 752475 w 866775"/>
                  <a:gd name="connsiteY20" fmla="*/ 971550 h 1047750"/>
                  <a:gd name="connsiteX21" fmla="*/ 600075 w 866775"/>
                  <a:gd name="connsiteY21" fmla="*/ 1000125 h 1047750"/>
                  <a:gd name="connsiteX22" fmla="*/ 523875 w 866775"/>
                  <a:gd name="connsiteY22" fmla="*/ 1019175 h 1047750"/>
                  <a:gd name="connsiteX23" fmla="*/ 409575 w 866775"/>
                  <a:gd name="connsiteY23" fmla="*/ 1047750 h 1047750"/>
                  <a:gd name="connsiteX24" fmla="*/ 238125 w 866775"/>
                  <a:gd name="connsiteY24" fmla="*/ 1038225 h 1047750"/>
                  <a:gd name="connsiteX25" fmla="*/ 104775 w 866775"/>
                  <a:gd name="connsiteY25" fmla="*/ 1009650 h 1047750"/>
                  <a:gd name="connsiteX26" fmla="*/ 85725 w 866775"/>
                  <a:gd name="connsiteY26" fmla="*/ 971550 h 1047750"/>
                  <a:gd name="connsiteX27" fmla="*/ 47625 w 866775"/>
                  <a:gd name="connsiteY27" fmla="*/ 952500 h 1047750"/>
                  <a:gd name="connsiteX28" fmla="*/ 28575 w 866775"/>
                  <a:gd name="connsiteY28" fmla="*/ 895350 h 1047750"/>
                  <a:gd name="connsiteX29" fmla="*/ 19050 w 866775"/>
                  <a:gd name="connsiteY29" fmla="*/ 866775 h 1047750"/>
                  <a:gd name="connsiteX30" fmla="*/ 0 w 866775"/>
                  <a:gd name="connsiteY30" fmla="*/ 457200 h 1047750"/>
                  <a:gd name="connsiteX31" fmla="*/ 28575 w 866775"/>
                  <a:gd name="connsiteY31" fmla="*/ 323850 h 1047750"/>
                  <a:gd name="connsiteX32" fmla="*/ 104775 w 866775"/>
                  <a:gd name="connsiteY32" fmla="*/ 276225 h 1047750"/>
                  <a:gd name="connsiteX33" fmla="*/ 123825 w 866775"/>
                  <a:gd name="connsiteY33" fmla="*/ 247650 h 1047750"/>
                  <a:gd name="connsiteX34" fmla="*/ 161925 w 866775"/>
                  <a:gd name="connsiteY34" fmla="*/ 219075 h 1047750"/>
                  <a:gd name="connsiteX35" fmla="*/ 171450 w 866775"/>
                  <a:gd name="connsiteY35" fmla="*/ 190500 h 1047750"/>
                  <a:gd name="connsiteX36" fmla="*/ 228600 w 866775"/>
                  <a:gd name="connsiteY36" fmla="*/ 0 h 1047750"/>
                  <a:gd name="connsiteX37" fmla="*/ 285750 w 866775"/>
                  <a:gd name="connsiteY37" fmla="*/ 19050 h 1047750"/>
                  <a:gd name="connsiteX38" fmla="*/ 314325 w 866775"/>
                  <a:gd name="connsiteY38" fmla="*/ 38100 h 1047750"/>
                  <a:gd name="connsiteX39" fmla="*/ 371475 w 866775"/>
                  <a:gd name="connsiteY39" fmla="*/ 38100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866775" h="1047750">
                    <a:moveTo>
                      <a:pt x="371475" y="38100"/>
                    </a:moveTo>
                    <a:cubicBezTo>
                      <a:pt x="388938" y="42863"/>
                      <a:pt x="405044" y="54627"/>
                      <a:pt x="419100" y="66675"/>
                    </a:cubicBezTo>
                    <a:cubicBezTo>
                      <a:pt x="427792" y="74125"/>
                      <a:pt x="429356" y="87921"/>
                      <a:pt x="438150" y="95250"/>
                    </a:cubicBezTo>
                    <a:cubicBezTo>
                      <a:pt x="449058" y="104340"/>
                      <a:pt x="463922" y="107255"/>
                      <a:pt x="476250" y="114300"/>
                    </a:cubicBezTo>
                    <a:cubicBezTo>
                      <a:pt x="486189" y="119980"/>
                      <a:pt x="495300" y="127000"/>
                      <a:pt x="504825" y="133350"/>
                    </a:cubicBezTo>
                    <a:cubicBezTo>
                      <a:pt x="530225" y="209550"/>
                      <a:pt x="492125" y="120650"/>
                      <a:pt x="542925" y="171450"/>
                    </a:cubicBezTo>
                    <a:cubicBezTo>
                      <a:pt x="654050" y="282575"/>
                      <a:pt x="528637" y="193675"/>
                      <a:pt x="609600" y="247650"/>
                    </a:cubicBezTo>
                    <a:cubicBezTo>
                      <a:pt x="615950" y="260350"/>
                      <a:pt x="620397" y="274196"/>
                      <a:pt x="628650" y="285750"/>
                    </a:cubicBezTo>
                    <a:cubicBezTo>
                      <a:pt x="645318" y="309085"/>
                      <a:pt x="663015" y="318185"/>
                      <a:pt x="685800" y="333375"/>
                    </a:cubicBezTo>
                    <a:cubicBezTo>
                      <a:pt x="736600" y="409575"/>
                      <a:pt x="669925" y="317500"/>
                      <a:pt x="733425" y="381000"/>
                    </a:cubicBezTo>
                    <a:cubicBezTo>
                      <a:pt x="741520" y="389095"/>
                      <a:pt x="745146" y="400781"/>
                      <a:pt x="752475" y="409575"/>
                    </a:cubicBezTo>
                    <a:cubicBezTo>
                      <a:pt x="761099" y="419923"/>
                      <a:pt x="771525" y="428625"/>
                      <a:pt x="781050" y="438150"/>
                    </a:cubicBezTo>
                    <a:cubicBezTo>
                      <a:pt x="804360" y="508079"/>
                      <a:pt x="785901" y="481101"/>
                      <a:pt x="828675" y="523875"/>
                    </a:cubicBezTo>
                    <a:cubicBezTo>
                      <a:pt x="831850" y="536575"/>
                      <a:pt x="834604" y="549388"/>
                      <a:pt x="838200" y="561975"/>
                    </a:cubicBezTo>
                    <a:cubicBezTo>
                      <a:pt x="840958" y="571629"/>
                      <a:pt x="845756" y="580705"/>
                      <a:pt x="847725" y="590550"/>
                    </a:cubicBezTo>
                    <a:cubicBezTo>
                      <a:pt x="881854" y="761195"/>
                      <a:pt x="838538" y="582377"/>
                      <a:pt x="866775" y="695325"/>
                    </a:cubicBezTo>
                    <a:cubicBezTo>
                      <a:pt x="863600" y="755650"/>
                      <a:pt x="862719" y="816140"/>
                      <a:pt x="857250" y="876300"/>
                    </a:cubicBezTo>
                    <a:cubicBezTo>
                      <a:pt x="856341" y="886299"/>
                      <a:pt x="854153" y="897162"/>
                      <a:pt x="847725" y="904875"/>
                    </a:cubicBezTo>
                    <a:cubicBezTo>
                      <a:pt x="837562" y="917071"/>
                      <a:pt x="820850" y="922225"/>
                      <a:pt x="809625" y="933450"/>
                    </a:cubicBezTo>
                    <a:cubicBezTo>
                      <a:pt x="801530" y="941545"/>
                      <a:pt x="800100" y="955675"/>
                      <a:pt x="790575" y="962025"/>
                    </a:cubicBezTo>
                    <a:cubicBezTo>
                      <a:pt x="779683" y="969287"/>
                      <a:pt x="765312" y="968983"/>
                      <a:pt x="752475" y="971550"/>
                    </a:cubicBezTo>
                    <a:cubicBezTo>
                      <a:pt x="701793" y="981686"/>
                      <a:pt x="650757" y="989989"/>
                      <a:pt x="600075" y="1000125"/>
                    </a:cubicBezTo>
                    <a:cubicBezTo>
                      <a:pt x="424537" y="1035233"/>
                      <a:pt x="641031" y="989886"/>
                      <a:pt x="523875" y="1019175"/>
                    </a:cubicBezTo>
                    <a:cubicBezTo>
                      <a:pt x="396507" y="1051017"/>
                      <a:pt x="476842" y="1025328"/>
                      <a:pt x="409575" y="1047750"/>
                    </a:cubicBezTo>
                    <a:cubicBezTo>
                      <a:pt x="352425" y="1044575"/>
                      <a:pt x="295037" y="1044323"/>
                      <a:pt x="238125" y="1038225"/>
                    </a:cubicBezTo>
                    <a:cubicBezTo>
                      <a:pt x="200295" y="1034172"/>
                      <a:pt x="145882" y="1019927"/>
                      <a:pt x="104775" y="1009650"/>
                    </a:cubicBezTo>
                    <a:cubicBezTo>
                      <a:pt x="98425" y="996950"/>
                      <a:pt x="95765" y="981590"/>
                      <a:pt x="85725" y="971550"/>
                    </a:cubicBezTo>
                    <a:cubicBezTo>
                      <a:pt x="75685" y="961510"/>
                      <a:pt x="56144" y="963859"/>
                      <a:pt x="47625" y="952500"/>
                    </a:cubicBezTo>
                    <a:cubicBezTo>
                      <a:pt x="35577" y="936436"/>
                      <a:pt x="34925" y="914400"/>
                      <a:pt x="28575" y="895350"/>
                    </a:cubicBezTo>
                    <a:lnTo>
                      <a:pt x="19050" y="866775"/>
                    </a:lnTo>
                    <a:cubicBezTo>
                      <a:pt x="360" y="698561"/>
                      <a:pt x="0" y="716456"/>
                      <a:pt x="0" y="457200"/>
                    </a:cubicBezTo>
                    <a:cubicBezTo>
                      <a:pt x="0" y="440030"/>
                      <a:pt x="122" y="349457"/>
                      <a:pt x="28575" y="323850"/>
                    </a:cubicBezTo>
                    <a:cubicBezTo>
                      <a:pt x="50839" y="303813"/>
                      <a:pt x="104775" y="276225"/>
                      <a:pt x="104775" y="276225"/>
                    </a:cubicBezTo>
                    <a:cubicBezTo>
                      <a:pt x="111125" y="266700"/>
                      <a:pt x="115730" y="255745"/>
                      <a:pt x="123825" y="247650"/>
                    </a:cubicBezTo>
                    <a:cubicBezTo>
                      <a:pt x="135050" y="236425"/>
                      <a:pt x="151762" y="231271"/>
                      <a:pt x="161925" y="219075"/>
                    </a:cubicBezTo>
                    <a:cubicBezTo>
                      <a:pt x="168353" y="211362"/>
                      <a:pt x="168275" y="200025"/>
                      <a:pt x="171450" y="190500"/>
                    </a:cubicBezTo>
                    <a:cubicBezTo>
                      <a:pt x="192068" y="4938"/>
                      <a:pt x="139069" y="44766"/>
                      <a:pt x="228600" y="0"/>
                    </a:cubicBezTo>
                    <a:cubicBezTo>
                      <a:pt x="247650" y="6350"/>
                      <a:pt x="269042" y="7911"/>
                      <a:pt x="285750" y="19050"/>
                    </a:cubicBezTo>
                    <a:cubicBezTo>
                      <a:pt x="295275" y="25400"/>
                      <a:pt x="303062" y="36052"/>
                      <a:pt x="314325" y="38100"/>
                    </a:cubicBezTo>
                    <a:cubicBezTo>
                      <a:pt x="339315" y="42644"/>
                      <a:pt x="354012" y="33337"/>
                      <a:pt x="371475" y="3810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smtClean="0">
                  <a:ln>
                    <a:noFill/>
                  </a:ln>
                  <a:solidFill>
                    <a:schemeClr val="tx1"/>
                  </a:solidFill>
                  <a:effectLst/>
                  <a:latin typeface="Arial" charset="0"/>
                </a:endParaRPr>
              </a:p>
            </p:txBody>
          </p:sp>
          <p:sp>
            <p:nvSpPr>
              <p:cNvPr id="26" name="TextBox 25"/>
              <p:cNvSpPr txBox="1"/>
              <p:nvPr/>
            </p:nvSpPr>
            <p:spPr>
              <a:xfrm>
                <a:off x="21756804" y="16504306"/>
                <a:ext cx="692172" cy="811163"/>
              </a:xfrm>
              <a:prstGeom prst="rect">
                <a:avLst/>
              </a:prstGeom>
              <a:noFill/>
            </p:spPr>
            <p:txBody>
              <a:bodyPr wrap="none" rtlCol="0">
                <a:spAutoFit/>
              </a:bodyPr>
              <a:lstStyle/>
              <a:p>
                <a:r>
                  <a:rPr lang="en-US" sz="2400" dirty="0" smtClean="0"/>
                  <a:t>P</a:t>
                </a:r>
                <a:endParaRPr lang="en-US" sz="2400" dirty="0"/>
              </a:p>
            </p:txBody>
          </p:sp>
          <p:sp>
            <p:nvSpPr>
              <p:cNvPr id="27" name="Freeform 26"/>
              <p:cNvSpPr/>
              <p:nvPr/>
            </p:nvSpPr>
            <p:spPr bwMode="auto">
              <a:xfrm>
                <a:off x="20651426" y="14684832"/>
                <a:ext cx="885830" cy="734977"/>
              </a:xfrm>
              <a:custGeom>
                <a:avLst/>
                <a:gdLst>
                  <a:gd name="connsiteX0" fmla="*/ 228605 w 885830"/>
                  <a:gd name="connsiteY0" fmla="*/ 28774 h 734977"/>
                  <a:gd name="connsiteX1" fmla="*/ 152405 w 885830"/>
                  <a:gd name="connsiteY1" fmla="*/ 47824 h 734977"/>
                  <a:gd name="connsiteX2" fmla="*/ 104780 w 885830"/>
                  <a:gd name="connsiteY2" fmla="*/ 104974 h 734977"/>
                  <a:gd name="connsiteX3" fmla="*/ 76205 w 885830"/>
                  <a:gd name="connsiteY3" fmla="*/ 124024 h 734977"/>
                  <a:gd name="connsiteX4" fmla="*/ 57155 w 885830"/>
                  <a:gd name="connsiteY4" fmla="*/ 190699 h 734977"/>
                  <a:gd name="connsiteX5" fmla="*/ 19055 w 885830"/>
                  <a:gd name="connsiteY5" fmla="*/ 257374 h 734977"/>
                  <a:gd name="connsiteX6" fmla="*/ 5 w 885830"/>
                  <a:gd name="connsiteY6" fmla="*/ 457399 h 734977"/>
                  <a:gd name="connsiteX7" fmla="*/ 9530 w 885830"/>
                  <a:gd name="connsiteY7" fmla="*/ 552649 h 734977"/>
                  <a:gd name="connsiteX8" fmla="*/ 38105 w 885830"/>
                  <a:gd name="connsiteY8" fmla="*/ 571699 h 734977"/>
                  <a:gd name="connsiteX9" fmla="*/ 95255 w 885830"/>
                  <a:gd name="connsiteY9" fmla="*/ 590749 h 734977"/>
                  <a:gd name="connsiteX10" fmla="*/ 161930 w 885830"/>
                  <a:gd name="connsiteY10" fmla="*/ 609799 h 734977"/>
                  <a:gd name="connsiteX11" fmla="*/ 219080 w 885830"/>
                  <a:gd name="connsiteY11" fmla="*/ 638374 h 734977"/>
                  <a:gd name="connsiteX12" fmla="*/ 247655 w 885830"/>
                  <a:gd name="connsiteY12" fmla="*/ 657424 h 734977"/>
                  <a:gd name="connsiteX13" fmla="*/ 285755 w 885830"/>
                  <a:gd name="connsiteY13" fmla="*/ 666949 h 734977"/>
                  <a:gd name="connsiteX14" fmla="*/ 314330 w 885830"/>
                  <a:gd name="connsiteY14" fmla="*/ 676474 h 734977"/>
                  <a:gd name="connsiteX15" fmla="*/ 352430 w 885830"/>
                  <a:gd name="connsiteY15" fmla="*/ 705049 h 734977"/>
                  <a:gd name="connsiteX16" fmla="*/ 381005 w 885830"/>
                  <a:gd name="connsiteY16" fmla="*/ 714574 h 734977"/>
                  <a:gd name="connsiteX17" fmla="*/ 523880 w 885830"/>
                  <a:gd name="connsiteY17" fmla="*/ 724099 h 734977"/>
                  <a:gd name="connsiteX18" fmla="*/ 552455 w 885830"/>
                  <a:gd name="connsiteY18" fmla="*/ 733624 h 734977"/>
                  <a:gd name="connsiteX19" fmla="*/ 838205 w 885830"/>
                  <a:gd name="connsiteY19" fmla="*/ 714574 h 734977"/>
                  <a:gd name="connsiteX20" fmla="*/ 866780 w 885830"/>
                  <a:gd name="connsiteY20" fmla="*/ 619324 h 734977"/>
                  <a:gd name="connsiteX21" fmla="*/ 876305 w 885830"/>
                  <a:gd name="connsiteY21" fmla="*/ 495499 h 734977"/>
                  <a:gd name="connsiteX22" fmla="*/ 885830 w 885830"/>
                  <a:gd name="connsiteY22" fmla="*/ 400249 h 734977"/>
                  <a:gd name="connsiteX23" fmla="*/ 876305 w 885830"/>
                  <a:gd name="connsiteY23" fmla="*/ 171649 h 734977"/>
                  <a:gd name="connsiteX24" fmla="*/ 838205 w 885830"/>
                  <a:gd name="connsiteY24" fmla="*/ 85924 h 734977"/>
                  <a:gd name="connsiteX25" fmla="*/ 781055 w 885830"/>
                  <a:gd name="connsiteY25" fmla="*/ 47824 h 734977"/>
                  <a:gd name="connsiteX26" fmla="*/ 400055 w 885830"/>
                  <a:gd name="connsiteY26" fmla="*/ 19249 h 734977"/>
                  <a:gd name="connsiteX27" fmla="*/ 371480 w 885830"/>
                  <a:gd name="connsiteY27" fmla="*/ 199 h 734977"/>
                  <a:gd name="connsiteX28" fmla="*/ 228605 w 885830"/>
                  <a:gd name="connsiteY28" fmla="*/ 28774 h 734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5830" h="734977">
                    <a:moveTo>
                      <a:pt x="228605" y="28774"/>
                    </a:moveTo>
                    <a:cubicBezTo>
                      <a:pt x="192093" y="36711"/>
                      <a:pt x="164957" y="39456"/>
                      <a:pt x="152405" y="47824"/>
                    </a:cubicBezTo>
                    <a:cubicBezTo>
                      <a:pt x="105592" y="79032"/>
                      <a:pt x="139922" y="69832"/>
                      <a:pt x="104780" y="104974"/>
                    </a:cubicBezTo>
                    <a:cubicBezTo>
                      <a:pt x="96685" y="113069"/>
                      <a:pt x="85730" y="117674"/>
                      <a:pt x="76205" y="124024"/>
                    </a:cubicBezTo>
                    <a:cubicBezTo>
                      <a:pt x="71372" y="143358"/>
                      <a:pt x="65354" y="171568"/>
                      <a:pt x="57155" y="190699"/>
                    </a:cubicBezTo>
                    <a:cubicBezTo>
                      <a:pt x="42653" y="224536"/>
                      <a:pt x="38187" y="228676"/>
                      <a:pt x="19055" y="257374"/>
                    </a:cubicBezTo>
                    <a:cubicBezTo>
                      <a:pt x="11499" y="317821"/>
                      <a:pt x="5" y="399958"/>
                      <a:pt x="5" y="457399"/>
                    </a:cubicBezTo>
                    <a:cubicBezTo>
                      <a:pt x="5" y="489307"/>
                      <a:pt x="-560" y="522378"/>
                      <a:pt x="9530" y="552649"/>
                    </a:cubicBezTo>
                    <a:cubicBezTo>
                      <a:pt x="13150" y="563509"/>
                      <a:pt x="27644" y="567050"/>
                      <a:pt x="38105" y="571699"/>
                    </a:cubicBezTo>
                    <a:cubicBezTo>
                      <a:pt x="56455" y="579854"/>
                      <a:pt x="76205" y="584399"/>
                      <a:pt x="95255" y="590749"/>
                    </a:cubicBezTo>
                    <a:cubicBezTo>
                      <a:pt x="136249" y="604414"/>
                      <a:pt x="114090" y="597839"/>
                      <a:pt x="161930" y="609799"/>
                    </a:cubicBezTo>
                    <a:cubicBezTo>
                      <a:pt x="243822" y="664394"/>
                      <a:pt x="140210" y="598939"/>
                      <a:pt x="219080" y="638374"/>
                    </a:cubicBezTo>
                    <a:cubicBezTo>
                      <a:pt x="229319" y="643494"/>
                      <a:pt x="237133" y="652915"/>
                      <a:pt x="247655" y="657424"/>
                    </a:cubicBezTo>
                    <a:cubicBezTo>
                      <a:pt x="259687" y="662581"/>
                      <a:pt x="273168" y="663353"/>
                      <a:pt x="285755" y="666949"/>
                    </a:cubicBezTo>
                    <a:cubicBezTo>
                      <a:pt x="295409" y="669707"/>
                      <a:pt x="304805" y="673299"/>
                      <a:pt x="314330" y="676474"/>
                    </a:cubicBezTo>
                    <a:cubicBezTo>
                      <a:pt x="327030" y="685999"/>
                      <a:pt x="338647" y="697173"/>
                      <a:pt x="352430" y="705049"/>
                    </a:cubicBezTo>
                    <a:cubicBezTo>
                      <a:pt x="361147" y="710030"/>
                      <a:pt x="371026" y="713465"/>
                      <a:pt x="381005" y="714574"/>
                    </a:cubicBezTo>
                    <a:cubicBezTo>
                      <a:pt x="428444" y="719845"/>
                      <a:pt x="476255" y="720924"/>
                      <a:pt x="523880" y="724099"/>
                    </a:cubicBezTo>
                    <a:cubicBezTo>
                      <a:pt x="533405" y="727274"/>
                      <a:pt x="542415" y="733624"/>
                      <a:pt x="552455" y="733624"/>
                    </a:cubicBezTo>
                    <a:cubicBezTo>
                      <a:pt x="773074" y="733624"/>
                      <a:pt x="726317" y="742546"/>
                      <a:pt x="838205" y="714574"/>
                    </a:cubicBezTo>
                    <a:cubicBezTo>
                      <a:pt x="867703" y="670327"/>
                      <a:pt x="859569" y="691432"/>
                      <a:pt x="866780" y="619324"/>
                    </a:cubicBezTo>
                    <a:cubicBezTo>
                      <a:pt x="870899" y="578133"/>
                      <a:pt x="872719" y="536740"/>
                      <a:pt x="876305" y="495499"/>
                    </a:cubicBezTo>
                    <a:cubicBezTo>
                      <a:pt x="879069" y="463711"/>
                      <a:pt x="882655" y="431999"/>
                      <a:pt x="885830" y="400249"/>
                    </a:cubicBezTo>
                    <a:cubicBezTo>
                      <a:pt x="882655" y="324049"/>
                      <a:pt x="883894" y="247537"/>
                      <a:pt x="876305" y="171649"/>
                    </a:cubicBezTo>
                    <a:cubicBezTo>
                      <a:pt x="874653" y="155126"/>
                      <a:pt x="856412" y="101855"/>
                      <a:pt x="838205" y="85924"/>
                    </a:cubicBezTo>
                    <a:cubicBezTo>
                      <a:pt x="820975" y="70847"/>
                      <a:pt x="802775" y="55064"/>
                      <a:pt x="781055" y="47824"/>
                    </a:cubicBezTo>
                    <a:cubicBezTo>
                      <a:pt x="621450" y="-5378"/>
                      <a:pt x="743977" y="29364"/>
                      <a:pt x="400055" y="19249"/>
                    </a:cubicBezTo>
                    <a:cubicBezTo>
                      <a:pt x="390530" y="12899"/>
                      <a:pt x="382905" y="913"/>
                      <a:pt x="371480" y="199"/>
                    </a:cubicBezTo>
                    <a:cubicBezTo>
                      <a:pt x="330164" y="-2383"/>
                      <a:pt x="265117" y="20837"/>
                      <a:pt x="228605" y="28774"/>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dirty="0" smtClean="0">
                  <a:ln>
                    <a:noFill/>
                  </a:ln>
                  <a:solidFill>
                    <a:schemeClr val="tx1"/>
                  </a:solidFill>
                  <a:effectLst/>
                  <a:latin typeface="Arial" charset="0"/>
                </a:endParaRPr>
              </a:p>
            </p:txBody>
          </p:sp>
          <p:sp>
            <p:nvSpPr>
              <p:cNvPr id="409" name="TextBox 408"/>
              <p:cNvSpPr txBox="1"/>
              <p:nvPr/>
            </p:nvSpPr>
            <p:spPr>
              <a:xfrm>
                <a:off x="20765730" y="14775322"/>
                <a:ext cx="1084935" cy="811163"/>
              </a:xfrm>
              <a:prstGeom prst="rect">
                <a:avLst/>
              </a:prstGeom>
              <a:noFill/>
            </p:spPr>
            <p:txBody>
              <a:bodyPr wrap="none" rtlCol="0">
                <a:spAutoFit/>
              </a:bodyPr>
              <a:lstStyle/>
              <a:p>
                <a:r>
                  <a:rPr lang="en-US" sz="2400" dirty="0" smtClean="0"/>
                  <a:t>GF</a:t>
                </a:r>
                <a:endParaRPr lang="en-US" sz="2400" dirty="0"/>
              </a:p>
            </p:txBody>
          </p:sp>
          <p:sp>
            <p:nvSpPr>
              <p:cNvPr id="28" name="Freeform 27"/>
              <p:cNvSpPr/>
              <p:nvPr/>
            </p:nvSpPr>
            <p:spPr bwMode="auto">
              <a:xfrm>
                <a:off x="20086998" y="14132581"/>
                <a:ext cx="745408" cy="781050"/>
              </a:xfrm>
              <a:custGeom>
                <a:avLst/>
                <a:gdLst>
                  <a:gd name="connsiteX0" fmla="*/ 164383 w 745408"/>
                  <a:gd name="connsiteY0" fmla="*/ 104775 h 781050"/>
                  <a:gd name="connsiteX1" fmla="*/ 59608 w 745408"/>
                  <a:gd name="connsiteY1" fmla="*/ 114300 h 781050"/>
                  <a:gd name="connsiteX2" fmla="*/ 21508 w 745408"/>
                  <a:gd name="connsiteY2" fmla="*/ 171450 h 781050"/>
                  <a:gd name="connsiteX3" fmla="*/ 11983 w 745408"/>
                  <a:gd name="connsiteY3" fmla="*/ 542925 h 781050"/>
                  <a:gd name="connsiteX4" fmla="*/ 40558 w 745408"/>
                  <a:gd name="connsiteY4" fmla="*/ 571500 h 781050"/>
                  <a:gd name="connsiteX5" fmla="*/ 107233 w 745408"/>
                  <a:gd name="connsiteY5" fmla="*/ 638175 h 781050"/>
                  <a:gd name="connsiteX6" fmla="*/ 135808 w 745408"/>
                  <a:gd name="connsiteY6" fmla="*/ 666750 h 781050"/>
                  <a:gd name="connsiteX7" fmla="*/ 164383 w 745408"/>
                  <a:gd name="connsiteY7" fmla="*/ 676275 h 781050"/>
                  <a:gd name="connsiteX8" fmla="*/ 173908 w 745408"/>
                  <a:gd name="connsiteY8" fmla="*/ 704850 h 781050"/>
                  <a:gd name="connsiteX9" fmla="*/ 231058 w 745408"/>
                  <a:gd name="connsiteY9" fmla="*/ 723900 h 781050"/>
                  <a:gd name="connsiteX10" fmla="*/ 383458 w 745408"/>
                  <a:gd name="connsiteY10" fmla="*/ 742950 h 781050"/>
                  <a:gd name="connsiteX11" fmla="*/ 412033 w 745408"/>
                  <a:gd name="connsiteY11" fmla="*/ 762000 h 781050"/>
                  <a:gd name="connsiteX12" fmla="*/ 507283 w 745408"/>
                  <a:gd name="connsiteY12" fmla="*/ 781050 h 781050"/>
                  <a:gd name="connsiteX13" fmla="*/ 573958 w 745408"/>
                  <a:gd name="connsiteY13" fmla="*/ 771525 h 781050"/>
                  <a:gd name="connsiteX14" fmla="*/ 612058 w 745408"/>
                  <a:gd name="connsiteY14" fmla="*/ 695325 h 781050"/>
                  <a:gd name="connsiteX15" fmla="*/ 640633 w 745408"/>
                  <a:gd name="connsiteY15" fmla="*/ 676275 h 781050"/>
                  <a:gd name="connsiteX16" fmla="*/ 659683 w 745408"/>
                  <a:gd name="connsiteY16" fmla="*/ 619125 h 781050"/>
                  <a:gd name="connsiteX17" fmla="*/ 716833 w 745408"/>
                  <a:gd name="connsiteY17" fmla="*/ 561975 h 781050"/>
                  <a:gd name="connsiteX18" fmla="*/ 745408 w 745408"/>
                  <a:gd name="connsiteY18" fmla="*/ 333375 h 781050"/>
                  <a:gd name="connsiteX19" fmla="*/ 735883 w 745408"/>
                  <a:gd name="connsiteY19" fmla="*/ 161925 h 781050"/>
                  <a:gd name="connsiteX20" fmla="*/ 726358 w 745408"/>
                  <a:gd name="connsiteY20" fmla="*/ 123825 h 781050"/>
                  <a:gd name="connsiteX21" fmla="*/ 716833 w 745408"/>
                  <a:gd name="connsiteY21" fmla="*/ 95250 h 781050"/>
                  <a:gd name="connsiteX22" fmla="*/ 621583 w 745408"/>
                  <a:gd name="connsiteY22" fmla="*/ 66675 h 781050"/>
                  <a:gd name="connsiteX23" fmla="*/ 564433 w 745408"/>
                  <a:gd name="connsiteY23" fmla="*/ 28575 h 781050"/>
                  <a:gd name="connsiteX24" fmla="*/ 535858 w 745408"/>
                  <a:gd name="connsiteY24" fmla="*/ 9525 h 781050"/>
                  <a:gd name="connsiteX25" fmla="*/ 497758 w 745408"/>
                  <a:gd name="connsiteY25" fmla="*/ 0 h 781050"/>
                  <a:gd name="connsiteX26" fmla="*/ 183433 w 745408"/>
                  <a:gd name="connsiteY26" fmla="*/ 9525 h 781050"/>
                  <a:gd name="connsiteX27" fmla="*/ 173908 w 745408"/>
                  <a:gd name="connsiteY27" fmla="*/ 47625 h 781050"/>
                  <a:gd name="connsiteX28" fmla="*/ 164383 w 745408"/>
                  <a:gd name="connsiteY28" fmla="*/ 1047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45408" h="781050">
                    <a:moveTo>
                      <a:pt x="164383" y="104775"/>
                    </a:moveTo>
                    <a:cubicBezTo>
                      <a:pt x="145333" y="115887"/>
                      <a:pt x="91387" y="99470"/>
                      <a:pt x="59608" y="114300"/>
                    </a:cubicBezTo>
                    <a:cubicBezTo>
                      <a:pt x="38861" y="123982"/>
                      <a:pt x="21508" y="171450"/>
                      <a:pt x="21508" y="171450"/>
                    </a:cubicBezTo>
                    <a:cubicBezTo>
                      <a:pt x="5648" y="314190"/>
                      <a:pt x="-12537" y="395804"/>
                      <a:pt x="11983" y="542925"/>
                    </a:cubicBezTo>
                    <a:cubicBezTo>
                      <a:pt x="14198" y="556212"/>
                      <a:pt x="32288" y="560867"/>
                      <a:pt x="40558" y="571500"/>
                    </a:cubicBezTo>
                    <a:cubicBezTo>
                      <a:pt x="94053" y="640279"/>
                      <a:pt x="52629" y="619974"/>
                      <a:pt x="107233" y="638175"/>
                    </a:cubicBezTo>
                    <a:cubicBezTo>
                      <a:pt x="116758" y="647700"/>
                      <a:pt x="124600" y="659278"/>
                      <a:pt x="135808" y="666750"/>
                    </a:cubicBezTo>
                    <a:cubicBezTo>
                      <a:pt x="144162" y="672319"/>
                      <a:pt x="157283" y="669175"/>
                      <a:pt x="164383" y="676275"/>
                    </a:cubicBezTo>
                    <a:cubicBezTo>
                      <a:pt x="171483" y="683375"/>
                      <a:pt x="165738" y="699014"/>
                      <a:pt x="173908" y="704850"/>
                    </a:cubicBezTo>
                    <a:cubicBezTo>
                      <a:pt x="190248" y="716522"/>
                      <a:pt x="212008" y="717550"/>
                      <a:pt x="231058" y="723900"/>
                    </a:cubicBezTo>
                    <a:cubicBezTo>
                      <a:pt x="298906" y="746516"/>
                      <a:pt x="249622" y="732655"/>
                      <a:pt x="383458" y="742950"/>
                    </a:cubicBezTo>
                    <a:cubicBezTo>
                      <a:pt x="392983" y="749300"/>
                      <a:pt x="401092" y="758633"/>
                      <a:pt x="412033" y="762000"/>
                    </a:cubicBezTo>
                    <a:cubicBezTo>
                      <a:pt x="442980" y="771522"/>
                      <a:pt x="507283" y="781050"/>
                      <a:pt x="507283" y="781050"/>
                    </a:cubicBezTo>
                    <a:cubicBezTo>
                      <a:pt x="529508" y="777875"/>
                      <a:pt x="553442" y="780643"/>
                      <a:pt x="573958" y="771525"/>
                    </a:cubicBezTo>
                    <a:cubicBezTo>
                      <a:pt x="588931" y="764870"/>
                      <a:pt x="609011" y="699591"/>
                      <a:pt x="612058" y="695325"/>
                    </a:cubicBezTo>
                    <a:cubicBezTo>
                      <a:pt x="618712" y="686010"/>
                      <a:pt x="631108" y="682625"/>
                      <a:pt x="640633" y="676275"/>
                    </a:cubicBezTo>
                    <a:cubicBezTo>
                      <a:pt x="646983" y="657225"/>
                      <a:pt x="643619" y="631173"/>
                      <a:pt x="659683" y="619125"/>
                    </a:cubicBezTo>
                    <a:cubicBezTo>
                      <a:pt x="706941" y="583681"/>
                      <a:pt x="688977" y="603759"/>
                      <a:pt x="716833" y="561975"/>
                    </a:cubicBezTo>
                    <a:cubicBezTo>
                      <a:pt x="748228" y="436396"/>
                      <a:pt x="734250" y="511906"/>
                      <a:pt x="745408" y="333375"/>
                    </a:cubicBezTo>
                    <a:cubicBezTo>
                      <a:pt x="742233" y="276225"/>
                      <a:pt x="741065" y="218928"/>
                      <a:pt x="735883" y="161925"/>
                    </a:cubicBezTo>
                    <a:cubicBezTo>
                      <a:pt x="734698" y="148888"/>
                      <a:pt x="729954" y="136412"/>
                      <a:pt x="726358" y="123825"/>
                    </a:cubicBezTo>
                    <a:cubicBezTo>
                      <a:pt x="723600" y="114171"/>
                      <a:pt x="725003" y="101086"/>
                      <a:pt x="716833" y="95250"/>
                    </a:cubicBezTo>
                    <a:cubicBezTo>
                      <a:pt x="704346" y="86331"/>
                      <a:pt x="641951" y="71767"/>
                      <a:pt x="621583" y="66675"/>
                    </a:cubicBezTo>
                    <a:lnTo>
                      <a:pt x="564433" y="28575"/>
                    </a:lnTo>
                    <a:cubicBezTo>
                      <a:pt x="554908" y="22225"/>
                      <a:pt x="546964" y="12301"/>
                      <a:pt x="535858" y="9525"/>
                    </a:cubicBezTo>
                    <a:lnTo>
                      <a:pt x="497758" y="0"/>
                    </a:lnTo>
                    <a:lnTo>
                      <a:pt x="183433" y="9525"/>
                    </a:lnTo>
                    <a:cubicBezTo>
                      <a:pt x="170481" y="11430"/>
                      <a:pt x="176748" y="34846"/>
                      <a:pt x="173908" y="47625"/>
                    </a:cubicBezTo>
                    <a:cubicBezTo>
                      <a:pt x="163138" y="96092"/>
                      <a:pt x="183433" y="93663"/>
                      <a:pt x="164383" y="10477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A</a:t>
                </a:r>
              </a:p>
            </p:txBody>
          </p:sp>
          <p:sp>
            <p:nvSpPr>
              <p:cNvPr id="29" name="Freeform 28"/>
              <p:cNvSpPr/>
              <p:nvPr/>
            </p:nvSpPr>
            <p:spPr bwMode="auto">
              <a:xfrm>
                <a:off x="20604356" y="13958081"/>
                <a:ext cx="695371" cy="660275"/>
              </a:xfrm>
              <a:custGeom>
                <a:avLst/>
                <a:gdLst>
                  <a:gd name="connsiteX0" fmla="*/ 28025 w 695371"/>
                  <a:gd name="connsiteY0" fmla="*/ 164975 h 660275"/>
                  <a:gd name="connsiteX1" fmla="*/ 380450 w 695371"/>
                  <a:gd name="connsiteY1" fmla="*/ 3050 h 660275"/>
                  <a:gd name="connsiteX2" fmla="*/ 494750 w 695371"/>
                  <a:gd name="connsiteY2" fmla="*/ 22100 h 660275"/>
                  <a:gd name="connsiteX3" fmla="*/ 590000 w 695371"/>
                  <a:gd name="connsiteY3" fmla="*/ 50675 h 660275"/>
                  <a:gd name="connsiteX4" fmla="*/ 618575 w 695371"/>
                  <a:gd name="connsiteY4" fmla="*/ 69725 h 660275"/>
                  <a:gd name="connsiteX5" fmla="*/ 647150 w 695371"/>
                  <a:gd name="connsiteY5" fmla="*/ 269750 h 660275"/>
                  <a:gd name="connsiteX6" fmla="*/ 666200 w 695371"/>
                  <a:gd name="connsiteY6" fmla="*/ 326900 h 660275"/>
                  <a:gd name="connsiteX7" fmla="*/ 685250 w 695371"/>
                  <a:gd name="connsiteY7" fmla="*/ 393575 h 660275"/>
                  <a:gd name="connsiteX8" fmla="*/ 685250 w 695371"/>
                  <a:gd name="connsiteY8" fmla="*/ 603125 h 660275"/>
                  <a:gd name="connsiteX9" fmla="*/ 675725 w 695371"/>
                  <a:gd name="connsiteY9" fmla="*/ 631700 h 660275"/>
                  <a:gd name="connsiteX10" fmla="*/ 628100 w 695371"/>
                  <a:gd name="connsiteY10" fmla="*/ 641225 h 660275"/>
                  <a:gd name="connsiteX11" fmla="*/ 570950 w 695371"/>
                  <a:gd name="connsiteY11" fmla="*/ 660275 h 660275"/>
                  <a:gd name="connsiteX12" fmla="*/ 294725 w 695371"/>
                  <a:gd name="connsiteY12" fmla="*/ 650750 h 660275"/>
                  <a:gd name="connsiteX13" fmla="*/ 266150 w 695371"/>
                  <a:gd name="connsiteY13" fmla="*/ 622175 h 660275"/>
                  <a:gd name="connsiteX14" fmla="*/ 275675 w 695371"/>
                  <a:gd name="connsiteY14" fmla="*/ 517400 h 660275"/>
                  <a:gd name="connsiteX15" fmla="*/ 304250 w 695371"/>
                  <a:gd name="connsiteY15" fmla="*/ 460250 h 660275"/>
                  <a:gd name="connsiteX16" fmla="*/ 294725 w 695371"/>
                  <a:gd name="connsiteY16" fmla="*/ 326900 h 660275"/>
                  <a:gd name="connsiteX17" fmla="*/ 247100 w 695371"/>
                  <a:gd name="connsiteY17" fmla="*/ 269750 h 660275"/>
                  <a:gd name="connsiteX18" fmla="*/ 218525 w 695371"/>
                  <a:gd name="connsiteY18" fmla="*/ 260225 h 660275"/>
                  <a:gd name="connsiteX19" fmla="*/ 170900 w 695371"/>
                  <a:gd name="connsiteY19" fmla="*/ 241175 h 660275"/>
                  <a:gd name="connsiteX20" fmla="*/ 142325 w 695371"/>
                  <a:gd name="connsiteY20" fmla="*/ 212600 h 660275"/>
                  <a:gd name="connsiteX21" fmla="*/ 85175 w 695371"/>
                  <a:gd name="connsiteY21" fmla="*/ 193550 h 660275"/>
                  <a:gd name="connsiteX22" fmla="*/ 56600 w 695371"/>
                  <a:gd name="connsiteY22" fmla="*/ 184025 h 660275"/>
                  <a:gd name="connsiteX23" fmla="*/ 28025 w 695371"/>
                  <a:gd name="connsiteY23" fmla="*/ 164975 h 66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95371" h="660275">
                    <a:moveTo>
                      <a:pt x="28025" y="164975"/>
                    </a:moveTo>
                    <a:cubicBezTo>
                      <a:pt x="82000" y="134812"/>
                      <a:pt x="256831" y="40893"/>
                      <a:pt x="380450" y="3050"/>
                    </a:cubicBezTo>
                    <a:cubicBezTo>
                      <a:pt x="417384" y="-8256"/>
                      <a:pt x="456786" y="14982"/>
                      <a:pt x="494750" y="22100"/>
                    </a:cubicBezTo>
                    <a:cubicBezTo>
                      <a:pt x="513270" y="25573"/>
                      <a:pt x="580347" y="44240"/>
                      <a:pt x="590000" y="50675"/>
                    </a:cubicBezTo>
                    <a:lnTo>
                      <a:pt x="618575" y="69725"/>
                    </a:lnTo>
                    <a:cubicBezTo>
                      <a:pt x="649804" y="163411"/>
                      <a:pt x="606832" y="27845"/>
                      <a:pt x="647150" y="269750"/>
                    </a:cubicBezTo>
                    <a:cubicBezTo>
                      <a:pt x="650451" y="289557"/>
                      <a:pt x="661330" y="307419"/>
                      <a:pt x="666200" y="326900"/>
                    </a:cubicBezTo>
                    <a:cubicBezTo>
                      <a:pt x="678160" y="374740"/>
                      <a:pt x="671585" y="352581"/>
                      <a:pt x="685250" y="393575"/>
                    </a:cubicBezTo>
                    <a:cubicBezTo>
                      <a:pt x="696950" y="498879"/>
                      <a:pt x="700430" y="481684"/>
                      <a:pt x="685250" y="603125"/>
                    </a:cubicBezTo>
                    <a:cubicBezTo>
                      <a:pt x="684005" y="613088"/>
                      <a:pt x="684079" y="626131"/>
                      <a:pt x="675725" y="631700"/>
                    </a:cubicBezTo>
                    <a:cubicBezTo>
                      <a:pt x="662255" y="640680"/>
                      <a:pt x="643719" y="636965"/>
                      <a:pt x="628100" y="641225"/>
                    </a:cubicBezTo>
                    <a:cubicBezTo>
                      <a:pt x="608727" y="646509"/>
                      <a:pt x="570950" y="660275"/>
                      <a:pt x="570950" y="660275"/>
                    </a:cubicBezTo>
                    <a:cubicBezTo>
                      <a:pt x="478875" y="657100"/>
                      <a:pt x="386143" y="662177"/>
                      <a:pt x="294725" y="650750"/>
                    </a:cubicBezTo>
                    <a:cubicBezTo>
                      <a:pt x="281359" y="649079"/>
                      <a:pt x="268055" y="635510"/>
                      <a:pt x="266150" y="622175"/>
                    </a:cubicBezTo>
                    <a:cubicBezTo>
                      <a:pt x="261190" y="587458"/>
                      <a:pt x="270715" y="552117"/>
                      <a:pt x="275675" y="517400"/>
                    </a:cubicBezTo>
                    <a:cubicBezTo>
                      <a:pt x="279260" y="492305"/>
                      <a:pt x="290531" y="480829"/>
                      <a:pt x="304250" y="460250"/>
                    </a:cubicBezTo>
                    <a:cubicBezTo>
                      <a:pt x="301075" y="415800"/>
                      <a:pt x="302051" y="370857"/>
                      <a:pt x="294725" y="326900"/>
                    </a:cubicBezTo>
                    <a:cubicBezTo>
                      <a:pt x="289651" y="296458"/>
                      <a:pt x="272094" y="282247"/>
                      <a:pt x="247100" y="269750"/>
                    </a:cubicBezTo>
                    <a:cubicBezTo>
                      <a:pt x="238120" y="265260"/>
                      <a:pt x="227926" y="263750"/>
                      <a:pt x="218525" y="260225"/>
                    </a:cubicBezTo>
                    <a:cubicBezTo>
                      <a:pt x="202516" y="254222"/>
                      <a:pt x="186775" y="247525"/>
                      <a:pt x="170900" y="241175"/>
                    </a:cubicBezTo>
                    <a:cubicBezTo>
                      <a:pt x="161375" y="231650"/>
                      <a:pt x="154100" y="219142"/>
                      <a:pt x="142325" y="212600"/>
                    </a:cubicBezTo>
                    <a:cubicBezTo>
                      <a:pt x="124772" y="202848"/>
                      <a:pt x="104225" y="199900"/>
                      <a:pt x="85175" y="193550"/>
                    </a:cubicBezTo>
                    <a:cubicBezTo>
                      <a:pt x="75650" y="190375"/>
                      <a:pt x="65922" y="187754"/>
                      <a:pt x="56600" y="184025"/>
                    </a:cubicBezTo>
                    <a:cubicBezTo>
                      <a:pt x="6027" y="163796"/>
                      <a:pt x="-25950" y="195138"/>
                      <a:pt x="28025" y="16497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  </a:t>
                </a:r>
              </a:p>
            </p:txBody>
          </p:sp>
          <p:sp>
            <p:nvSpPr>
              <p:cNvPr id="2048" name="Freeform 2047"/>
              <p:cNvSpPr/>
              <p:nvPr/>
            </p:nvSpPr>
            <p:spPr bwMode="auto">
              <a:xfrm>
                <a:off x="18251132" y="14065906"/>
                <a:ext cx="1314450" cy="1247775"/>
              </a:xfrm>
              <a:custGeom>
                <a:avLst/>
                <a:gdLst>
                  <a:gd name="connsiteX0" fmla="*/ 371475 w 1285875"/>
                  <a:gd name="connsiteY0" fmla="*/ 142875 h 1228725"/>
                  <a:gd name="connsiteX1" fmla="*/ 295275 w 1285875"/>
                  <a:gd name="connsiteY1" fmla="*/ 161925 h 1228725"/>
                  <a:gd name="connsiteX2" fmla="*/ 257175 w 1285875"/>
                  <a:gd name="connsiteY2" fmla="*/ 180975 h 1228725"/>
                  <a:gd name="connsiteX3" fmla="*/ 238125 w 1285875"/>
                  <a:gd name="connsiteY3" fmla="*/ 209550 h 1228725"/>
                  <a:gd name="connsiteX4" fmla="*/ 209550 w 1285875"/>
                  <a:gd name="connsiteY4" fmla="*/ 228600 h 1228725"/>
                  <a:gd name="connsiteX5" fmla="*/ 190500 w 1285875"/>
                  <a:gd name="connsiteY5" fmla="*/ 285750 h 1228725"/>
                  <a:gd name="connsiteX6" fmla="*/ 171450 w 1285875"/>
                  <a:gd name="connsiteY6" fmla="*/ 361950 h 1228725"/>
                  <a:gd name="connsiteX7" fmla="*/ 142875 w 1285875"/>
                  <a:gd name="connsiteY7" fmla="*/ 419100 h 1228725"/>
                  <a:gd name="connsiteX8" fmla="*/ 133350 w 1285875"/>
                  <a:gd name="connsiteY8" fmla="*/ 504825 h 1228725"/>
                  <a:gd name="connsiteX9" fmla="*/ 123825 w 1285875"/>
                  <a:gd name="connsiteY9" fmla="*/ 542925 h 1228725"/>
                  <a:gd name="connsiteX10" fmla="*/ 95250 w 1285875"/>
                  <a:gd name="connsiteY10" fmla="*/ 561975 h 1228725"/>
                  <a:gd name="connsiteX11" fmla="*/ 76200 w 1285875"/>
                  <a:gd name="connsiteY11" fmla="*/ 590550 h 1228725"/>
                  <a:gd name="connsiteX12" fmla="*/ 47625 w 1285875"/>
                  <a:gd name="connsiteY12" fmla="*/ 609600 h 1228725"/>
                  <a:gd name="connsiteX13" fmla="*/ 19050 w 1285875"/>
                  <a:gd name="connsiteY13" fmla="*/ 676275 h 1228725"/>
                  <a:gd name="connsiteX14" fmla="*/ 9525 w 1285875"/>
                  <a:gd name="connsiteY14" fmla="*/ 790575 h 1228725"/>
                  <a:gd name="connsiteX15" fmla="*/ 0 w 1285875"/>
                  <a:gd name="connsiteY15" fmla="*/ 866775 h 1228725"/>
                  <a:gd name="connsiteX16" fmla="*/ 9525 w 1285875"/>
                  <a:gd name="connsiteY16" fmla="*/ 990600 h 1228725"/>
                  <a:gd name="connsiteX17" fmla="*/ 19050 w 1285875"/>
                  <a:gd name="connsiteY17" fmla="*/ 1019175 h 1228725"/>
                  <a:gd name="connsiteX18" fmla="*/ 85725 w 1285875"/>
                  <a:gd name="connsiteY18" fmla="*/ 1057275 h 1228725"/>
                  <a:gd name="connsiteX19" fmla="*/ 114300 w 1285875"/>
                  <a:gd name="connsiteY19" fmla="*/ 1076325 h 1228725"/>
                  <a:gd name="connsiteX20" fmla="*/ 142875 w 1285875"/>
                  <a:gd name="connsiteY20" fmla="*/ 1104900 h 1228725"/>
                  <a:gd name="connsiteX21" fmla="*/ 180975 w 1285875"/>
                  <a:gd name="connsiteY21" fmla="*/ 1114425 h 1228725"/>
                  <a:gd name="connsiteX22" fmla="*/ 238125 w 1285875"/>
                  <a:gd name="connsiteY22" fmla="*/ 1143000 h 1228725"/>
                  <a:gd name="connsiteX23" fmla="*/ 276225 w 1285875"/>
                  <a:gd name="connsiteY23" fmla="*/ 1152525 h 1228725"/>
                  <a:gd name="connsiteX24" fmla="*/ 304800 w 1285875"/>
                  <a:gd name="connsiteY24" fmla="*/ 1162050 h 1228725"/>
                  <a:gd name="connsiteX25" fmla="*/ 371475 w 1285875"/>
                  <a:gd name="connsiteY25" fmla="*/ 1181100 h 1228725"/>
                  <a:gd name="connsiteX26" fmla="*/ 409575 w 1285875"/>
                  <a:gd name="connsiteY26" fmla="*/ 1209675 h 1228725"/>
                  <a:gd name="connsiteX27" fmla="*/ 476250 w 1285875"/>
                  <a:gd name="connsiteY27" fmla="*/ 1219200 h 1228725"/>
                  <a:gd name="connsiteX28" fmla="*/ 600075 w 1285875"/>
                  <a:gd name="connsiteY28" fmla="*/ 1228725 h 1228725"/>
                  <a:gd name="connsiteX29" fmla="*/ 857250 w 1285875"/>
                  <a:gd name="connsiteY29" fmla="*/ 1209675 h 1228725"/>
                  <a:gd name="connsiteX30" fmla="*/ 904875 w 1285875"/>
                  <a:gd name="connsiteY30" fmla="*/ 1190625 h 1228725"/>
                  <a:gd name="connsiteX31" fmla="*/ 933450 w 1285875"/>
                  <a:gd name="connsiteY31" fmla="*/ 1181100 h 1228725"/>
                  <a:gd name="connsiteX32" fmla="*/ 962025 w 1285875"/>
                  <a:gd name="connsiteY32" fmla="*/ 1162050 h 1228725"/>
                  <a:gd name="connsiteX33" fmla="*/ 971550 w 1285875"/>
                  <a:gd name="connsiteY33" fmla="*/ 1123950 h 1228725"/>
                  <a:gd name="connsiteX34" fmla="*/ 981075 w 1285875"/>
                  <a:gd name="connsiteY34" fmla="*/ 1095375 h 1228725"/>
                  <a:gd name="connsiteX35" fmla="*/ 1000125 w 1285875"/>
                  <a:gd name="connsiteY35" fmla="*/ 971550 h 1228725"/>
                  <a:gd name="connsiteX36" fmla="*/ 1019175 w 1285875"/>
                  <a:gd name="connsiteY36" fmla="*/ 942975 h 1228725"/>
                  <a:gd name="connsiteX37" fmla="*/ 1047750 w 1285875"/>
                  <a:gd name="connsiteY37" fmla="*/ 933450 h 1228725"/>
                  <a:gd name="connsiteX38" fmla="*/ 1085850 w 1285875"/>
                  <a:gd name="connsiteY38" fmla="*/ 914400 h 1228725"/>
                  <a:gd name="connsiteX39" fmla="*/ 1114425 w 1285875"/>
                  <a:gd name="connsiteY39" fmla="*/ 904875 h 1228725"/>
                  <a:gd name="connsiteX40" fmla="*/ 1257300 w 1285875"/>
                  <a:gd name="connsiteY40" fmla="*/ 819150 h 1228725"/>
                  <a:gd name="connsiteX41" fmla="*/ 1276350 w 1285875"/>
                  <a:gd name="connsiteY41" fmla="*/ 771525 h 1228725"/>
                  <a:gd name="connsiteX42" fmla="*/ 1285875 w 1285875"/>
                  <a:gd name="connsiteY42" fmla="*/ 742950 h 1228725"/>
                  <a:gd name="connsiteX43" fmla="*/ 1276350 w 1285875"/>
                  <a:gd name="connsiteY43" fmla="*/ 409575 h 1228725"/>
                  <a:gd name="connsiteX44" fmla="*/ 1257300 w 1285875"/>
                  <a:gd name="connsiteY44" fmla="*/ 371475 h 1228725"/>
                  <a:gd name="connsiteX45" fmla="*/ 1209675 w 1285875"/>
                  <a:gd name="connsiteY45" fmla="*/ 266700 h 1228725"/>
                  <a:gd name="connsiteX46" fmla="*/ 1181100 w 1285875"/>
                  <a:gd name="connsiteY46" fmla="*/ 238125 h 1228725"/>
                  <a:gd name="connsiteX47" fmla="*/ 1133475 w 1285875"/>
                  <a:gd name="connsiteY47" fmla="*/ 200025 h 1228725"/>
                  <a:gd name="connsiteX48" fmla="*/ 1104900 w 1285875"/>
                  <a:gd name="connsiteY48" fmla="*/ 171450 h 1228725"/>
                  <a:gd name="connsiteX49" fmla="*/ 1076325 w 1285875"/>
                  <a:gd name="connsiteY49" fmla="*/ 161925 h 1228725"/>
                  <a:gd name="connsiteX50" fmla="*/ 1057275 w 1285875"/>
                  <a:gd name="connsiteY50" fmla="*/ 133350 h 1228725"/>
                  <a:gd name="connsiteX51" fmla="*/ 1019175 w 1285875"/>
                  <a:gd name="connsiteY51" fmla="*/ 114300 h 1228725"/>
                  <a:gd name="connsiteX52" fmla="*/ 990600 w 1285875"/>
                  <a:gd name="connsiteY52" fmla="*/ 85725 h 1228725"/>
                  <a:gd name="connsiteX53" fmla="*/ 952500 w 1285875"/>
                  <a:gd name="connsiteY53" fmla="*/ 66675 h 1228725"/>
                  <a:gd name="connsiteX54" fmla="*/ 923925 w 1285875"/>
                  <a:gd name="connsiteY54" fmla="*/ 47625 h 1228725"/>
                  <a:gd name="connsiteX55" fmla="*/ 904875 w 1285875"/>
                  <a:gd name="connsiteY55" fmla="*/ 19050 h 1228725"/>
                  <a:gd name="connsiteX56" fmla="*/ 847725 w 1285875"/>
                  <a:gd name="connsiteY56" fmla="*/ 0 h 1228725"/>
                  <a:gd name="connsiteX57" fmla="*/ 542925 w 1285875"/>
                  <a:gd name="connsiteY57" fmla="*/ 28575 h 1228725"/>
                  <a:gd name="connsiteX58" fmla="*/ 457200 w 1285875"/>
                  <a:gd name="connsiteY58" fmla="*/ 57150 h 1228725"/>
                  <a:gd name="connsiteX59" fmla="*/ 428625 w 1285875"/>
                  <a:gd name="connsiteY59" fmla="*/ 76200 h 1228725"/>
                  <a:gd name="connsiteX60" fmla="*/ 390525 w 1285875"/>
                  <a:gd name="connsiteY60" fmla="*/ 85725 h 1228725"/>
                  <a:gd name="connsiteX61" fmla="*/ 371475 w 1285875"/>
                  <a:gd name="connsiteY61" fmla="*/ 142875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85875" h="1228725">
                    <a:moveTo>
                      <a:pt x="371475" y="142875"/>
                    </a:moveTo>
                    <a:cubicBezTo>
                      <a:pt x="343522" y="148466"/>
                      <a:pt x="320903" y="150942"/>
                      <a:pt x="295275" y="161925"/>
                    </a:cubicBezTo>
                    <a:cubicBezTo>
                      <a:pt x="282224" y="167518"/>
                      <a:pt x="269875" y="174625"/>
                      <a:pt x="257175" y="180975"/>
                    </a:cubicBezTo>
                    <a:cubicBezTo>
                      <a:pt x="250825" y="190500"/>
                      <a:pt x="246220" y="201455"/>
                      <a:pt x="238125" y="209550"/>
                    </a:cubicBezTo>
                    <a:cubicBezTo>
                      <a:pt x="230030" y="217645"/>
                      <a:pt x="215617" y="218892"/>
                      <a:pt x="209550" y="228600"/>
                    </a:cubicBezTo>
                    <a:cubicBezTo>
                      <a:pt x="198907" y="245628"/>
                      <a:pt x="195370" y="266269"/>
                      <a:pt x="190500" y="285750"/>
                    </a:cubicBezTo>
                    <a:cubicBezTo>
                      <a:pt x="184150" y="311150"/>
                      <a:pt x="185973" y="340165"/>
                      <a:pt x="171450" y="361950"/>
                    </a:cubicBezTo>
                    <a:cubicBezTo>
                      <a:pt x="146831" y="398879"/>
                      <a:pt x="156020" y="379665"/>
                      <a:pt x="142875" y="419100"/>
                    </a:cubicBezTo>
                    <a:cubicBezTo>
                      <a:pt x="139700" y="447675"/>
                      <a:pt x="137722" y="476408"/>
                      <a:pt x="133350" y="504825"/>
                    </a:cubicBezTo>
                    <a:cubicBezTo>
                      <a:pt x="131359" y="517764"/>
                      <a:pt x="131087" y="532033"/>
                      <a:pt x="123825" y="542925"/>
                    </a:cubicBezTo>
                    <a:cubicBezTo>
                      <a:pt x="117475" y="552450"/>
                      <a:pt x="104775" y="555625"/>
                      <a:pt x="95250" y="561975"/>
                    </a:cubicBezTo>
                    <a:cubicBezTo>
                      <a:pt x="88900" y="571500"/>
                      <a:pt x="84295" y="582455"/>
                      <a:pt x="76200" y="590550"/>
                    </a:cubicBezTo>
                    <a:cubicBezTo>
                      <a:pt x="68105" y="598645"/>
                      <a:pt x="54954" y="600806"/>
                      <a:pt x="47625" y="609600"/>
                    </a:cubicBezTo>
                    <a:cubicBezTo>
                      <a:pt x="34547" y="625293"/>
                      <a:pt x="25667" y="656423"/>
                      <a:pt x="19050" y="676275"/>
                    </a:cubicBezTo>
                    <a:cubicBezTo>
                      <a:pt x="15875" y="714375"/>
                      <a:pt x="13329" y="752533"/>
                      <a:pt x="9525" y="790575"/>
                    </a:cubicBezTo>
                    <a:cubicBezTo>
                      <a:pt x="6978" y="816046"/>
                      <a:pt x="0" y="841177"/>
                      <a:pt x="0" y="866775"/>
                    </a:cubicBezTo>
                    <a:cubicBezTo>
                      <a:pt x="0" y="908172"/>
                      <a:pt x="4390" y="949523"/>
                      <a:pt x="9525" y="990600"/>
                    </a:cubicBezTo>
                    <a:cubicBezTo>
                      <a:pt x="10770" y="1000563"/>
                      <a:pt x="12778" y="1011335"/>
                      <a:pt x="19050" y="1019175"/>
                    </a:cubicBezTo>
                    <a:cubicBezTo>
                      <a:pt x="28821" y="1031389"/>
                      <a:pt x="75363" y="1051354"/>
                      <a:pt x="85725" y="1057275"/>
                    </a:cubicBezTo>
                    <a:cubicBezTo>
                      <a:pt x="95664" y="1062955"/>
                      <a:pt x="105506" y="1068996"/>
                      <a:pt x="114300" y="1076325"/>
                    </a:cubicBezTo>
                    <a:cubicBezTo>
                      <a:pt x="124648" y="1084949"/>
                      <a:pt x="131179" y="1098217"/>
                      <a:pt x="142875" y="1104900"/>
                    </a:cubicBezTo>
                    <a:cubicBezTo>
                      <a:pt x="154241" y="1111395"/>
                      <a:pt x="168820" y="1109563"/>
                      <a:pt x="180975" y="1114425"/>
                    </a:cubicBezTo>
                    <a:cubicBezTo>
                      <a:pt x="200750" y="1122335"/>
                      <a:pt x="218350" y="1135090"/>
                      <a:pt x="238125" y="1143000"/>
                    </a:cubicBezTo>
                    <a:cubicBezTo>
                      <a:pt x="250280" y="1147862"/>
                      <a:pt x="263638" y="1148929"/>
                      <a:pt x="276225" y="1152525"/>
                    </a:cubicBezTo>
                    <a:cubicBezTo>
                      <a:pt x="285879" y="1155283"/>
                      <a:pt x="295146" y="1159292"/>
                      <a:pt x="304800" y="1162050"/>
                    </a:cubicBezTo>
                    <a:cubicBezTo>
                      <a:pt x="388521" y="1185970"/>
                      <a:pt x="302962" y="1158262"/>
                      <a:pt x="371475" y="1181100"/>
                    </a:cubicBezTo>
                    <a:cubicBezTo>
                      <a:pt x="384175" y="1190625"/>
                      <a:pt x="394656" y="1204250"/>
                      <a:pt x="409575" y="1209675"/>
                    </a:cubicBezTo>
                    <a:cubicBezTo>
                      <a:pt x="430674" y="1217347"/>
                      <a:pt x="453911" y="1216966"/>
                      <a:pt x="476250" y="1219200"/>
                    </a:cubicBezTo>
                    <a:cubicBezTo>
                      <a:pt x="517441" y="1223319"/>
                      <a:pt x="558800" y="1225550"/>
                      <a:pt x="600075" y="1228725"/>
                    </a:cubicBezTo>
                    <a:cubicBezTo>
                      <a:pt x="628653" y="1227426"/>
                      <a:pt x="786707" y="1230838"/>
                      <a:pt x="857250" y="1209675"/>
                    </a:cubicBezTo>
                    <a:cubicBezTo>
                      <a:pt x="873627" y="1204762"/>
                      <a:pt x="888866" y="1196628"/>
                      <a:pt x="904875" y="1190625"/>
                    </a:cubicBezTo>
                    <a:cubicBezTo>
                      <a:pt x="914276" y="1187100"/>
                      <a:pt x="924470" y="1185590"/>
                      <a:pt x="933450" y="1181100"/>
                    </a:cubicBezTo>
                    <a:cubicBezTo>
                      <a:pt x="943689" y="1175980"/>
                      <a:pt x="952500" y="1168400"/>
                      <a:pt x="962025" y="1162050"/>
                    </a:cubicBezTo>
                    <a:cubicBezTo>
                      <a:pt x="965200" y="1149350"/>
                      <a:pt x="967954" y="1136537"/>
                      <a:pt x="971550" y="1123950"/>
                    </a:cubicBezTo>
                    <a:cubicBezTo>
                      <a:pt x="974308" y="1114296"/>
                      <a:pt x="979424" y="1105279"/>
                      <a:pt x="981075" y="1095375"/>
                    </a:cubicBezTo>
                    <a:cubicBezTo>
                      <a:pt x="984552" y="1074515"/>
                      <a:pt x="987039" y="1002084"/>
                      <a:pt x="1000125" y="971550"/>
                    </a:cubicBezTo>
                    <a:cubicBezTo>
                      <a:pt x="1004634" y="961028"/>
                      <a:pt x="1010236" y="950126"/>
                      <a:pt x="1019175" y="942975"/>
                    </a:cubicBezTo>
                    <a:cubicBezTo>
                      <a:pt x="1027015" y="936703"/>
                      <a:pt x="1038522" y="937405"/>
                      <a:pt x="1047750" y="933450"/>
                    </a:cubicBezTo>
                    <a:cubicBezTo>
                      <a:pt x="1060801" y="927857"/>
                      <a:pt x="1072799" y="919993"/>
                      <a:pt x="1085850" y="914400"/>
                    </a:cubicBezTo>
                    <a:cubicBezTo>
                      <a:pt x="1095078" y="910445"/>
                      <a:pt x="1105566" y="909600"/>
                      <a:pt x="1114425" y="904875"/>
                    </a:cubicBezTo>
                    <a:cubicBezTo>
                      <a:pt x="1192043" y="863479"/>
                      <a:pt x="1204111" y="854609"/>
                      <a:pt x="1257300" y="819150"/>
                    </a:cubicBezTo>
                    <a:cubicBezTo>
                      <a:pt x="1263650" y="803275"/>
                      <a:pt x="1270347" y="787534"/>
                      <a:pt x="1276350" y="771525"/>
                    </a:cubicBezTo>
                    <a:cubicBezTo>
                      <a:pt x="1279875" y="762124"/>
                      <a:pt x="1285875" y="752990"/>
                      <a:pt x="1285875" y="742950"/>
                    </a:cubicBezTo>
                    <a:cubicBezTo>
                      <a:pt x="1285875" y="631780"/>
                      <a:pt x="1284876" y="520418"/>
                      <a:pt x="1276350" y="409575"/>
                    </a:cubicBezTo>
                    <a:cubicBezTo>
                      <a:pt x="1275261" y="395418"/>
                      <a:pt x="1262573" y="384658"/>
                      <a:pt x="1257300" y="371475"/>
                    </a:cubicBezTo>
                    <a:cubicBezTo>
                      <a:pt x="1233779" y="312673"/>
                      <a:pt x="1247306" y="316874"/>
                      <a:pt x="1209675" y="266700"/>
                    </a:cubicBezTo>
                    <a:cubicBezTo>
                      <a:pt x="1201593" y="255924"/>
                      <a:pt x="1189724" y="248473"/>
                      <a:pt x="1181100" y="238125"/>
                    </a:cubicBezTo>
                    <a:cubicBezTo>
                      <a:pt x="1147959" y="198355"/>
                      <a:pt x="1180385" y="215662"/>
                      <a:pt x="1133475" y="200025"/>
                    </a:cubicBezTo>
                    <a:cubicBezTo>
                      <a:pt x="1123950" y="190500"/>
                      <a:pt x="1116108" y="178922"/>
                      <a:pt x="1104900" y="171450"/>
                    </a:cubicBezTo>
                    <a:cubicBezTo>
                      <a:pt x="1096546" y="165881"/>
                      <a:pt x="1084165" y="168197"/>
                      <a:pt x="1076325" y="161925"/>
                    </a:cubicBezTo>
                    <a:cubicBezTo>
                      <a:pt x="1067386" y="154774"/>
                      <a:pt x="1066069" y="140679"/>
                      <a:pt x="1057275" y="133350"/>
                    </a:cubicBezTo>
                    <a:cubicBezTo>
                      <a:pt x="1046367" y="124260"/>
                      <a:pt x="1030729" y="122553"/>
                      <a:pt x="1019175" y="114300"/>
                    </a:cubicBezTo>
                    <a:cubicBezTo>
                      <a:pt x="1008214" y="106470"/>
                      <a:pt x="1001561" y="93555"/>
                      <a:pt x="990600" y="85725"/>
                    </a:cubicBezTo>
                    <a:cubicBezTo>
                      <a:pt x="979046" y="77472"/>
                      <a:pt x="964828" y="73720"/>
                      <a:pt x="952500" y="66675"/>
                    </a:cubicBezTo>
                    <a:cubicBezTo>
                      <a:pt x="942561" y="60995"/>
                      <a:pt x="933450" y="53975"/>
                      <a:pt x="923925" y="47625"/>
                    </a:cubicBezTo>
                    <a:cubicBezTo>
                      <a:pt x="917575" y="38100"/>
                      <a:pt x="914583" y="25117"/>
                      <a:pt x="904875" y="19050"/>
                    </a:cubicBezTo>
                    <a:cubicBezTo>
                      <a:pt x="887847" y="8407"/>
                      <a:pt x="847725" y="0"/>
                      <a:pt x="847725" y="0"/>
                    </a:cubicBezTo>
                    <a:lnTo>
                      <a:pt x="542925" y="28575"/>
                    </a:lnTo>
                    <a:cubicBezTo>
                      <a:pt x="519538" y="31174"/>
                      <a:pt x="476098" y="47701"/>
                      <a:pt x="457200" y="57150"/>
                    </a:cubicBezTo>
                    <a:cubicBezTo>
                      <a:pt x="446961" y="62270"/>
                      <a:pt x="439147" y="71691"/>
                      <a:pt x="428625" y="76200"/>
                    </a:cubicBezTo>
                    <a:cubicBezTo>
                      <a:pt x="416593" y="81357"/>
                      <a:pt x="403225" y="82550"/>
                      <a:pt x="390525" y="85725"/>
                    </a:cubicBezTo>
                    <a:lnTo>
                      <a:pt x="371475" y="142875"/>
                    </a:ln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lang="en-US" sz="2400" dirty="0" smtClean="0">
                    <a:latin typeface="Arial" charset="0"/>
                  </a:rPr>
                  <a:t>PA</a:t>
                </a:r>
                <a:endParaRPr kumimoji="0" lang="en-US" sz="2400" b="0" i="0" u="none" strike="noStrike" cap="none" normalizeH="0" baseline="0" dirty="0" smtClean="0">
                  <a:ln>
                    <a:noFill/>
                  </a:ln>
                  <a:solidFill>
                    <a:schemeClr val="tx1"/>
                  </a:solidFill>
                  <a:effectLst/>
                  <a:latin typeface="Arial" charset="0"/>
                </a:endParaRPr>
              </a:p>
            </p:txBody>
          </p:sp>
          <p:sp>
            <p:nvSpPr>
              <p:cNvPr id="2058" name="Freeform 2057"/>
              <p:cNvSpPr/>
              <p:nvPr/>
            </p:nvSpPr>
            <p:spPr bwMode="auto">
              <a:xfrm>
                <a:off x="17155754" y="12170431"/>
                <a:ext cx="2047878" cy="2673973"/>
              </a:xfrm>
              <a:custGeom>
                <a:avLst/>
                <a:gdLst>
                  <a:gd name="connsiteX0" fmla="*/ 1171575 w 2047877"/>
                  <a:gd name="connsiteY0" fmla="*/ 2667000 h 2673972"/>
                  <a:gd name="connsiteX1" fmla="*/ 1038225 w 2047877"/>
                  <a:gd name="connsiteY1" fmla="*/ 2581275 h 2673972"/>
                  <a:gd name="connsiteX2" fmla="*/ 990600 w 2047877"/>
                  <a:gd name="connsiteY2" fmla="*/ 2552700 h 2673972"/>
                  <a:gd name="connsiteX3" fmla="*/ 885825 w 2047877"/>
                  <a:gd name="connsiteY3" fmla="*/ 2476500 h 2673972"/>
                  <a:gd name="connsiteX4" fmla="*/ 847725 w 2047877"/>
                  <a:gd name="connsiteY4" fmla="*/ 2447925 h 2673972"/>
                  <a:gd name="connsiteX5" fmla="*/ 800100 w 2047877"/>
                  <a:gd name="connsiteY5" fmla="*/ 2419350 h 2673972"/>
                  <a:gd name="connsiteX6" fmla="*/ 742950 w 2047877"/>
                  <a:gd name="connsiteY6" fmla="*/ 2381250 h 2673972"/>
                  <a:gd name="connsiteX7" fmla="*/ 723900 w 2047877"/>
                  <a:gd name="connsiteY7" fmla="*/ 2343150 h 2673972"/>
                  <a:gd name="connsiteX8" fmla="*/ 695325 w 2047877"/>
                  <a:gd name="connsiteY8" fmla="*/ 2324100 h 2673972"/>
                  <a:gd name="connsiteX9" fmla="*/ 657225 w 2047877"/>
                  <a:gd name="connsiteY9" fmla="*/ 2295525 h 2673972"/>
                  <a:gd name="connsiteX10" fmla="*/ 628650 w 2047877"/>
                  <a:gd name="connsiteY10" fmla="*/ 2276475 h 2673972"/>
                  <a:gd name="connsiteX11" fmla="*/ 600075 w 2047877"/>
                  <a:gd name="connsiteY11" fmla="*/ 2247900 h 2673972"/>
                  <a:gd name="connsiteX12" fmla="*/ 590550 w 2047877"/>
                  <a:gd name="connsiteY12" fmla="*/ 2209800 h 2673972"/>
                  <a:gd name="connsiteX13" fmla="*/ 561975 w 2047877"/>
                  <a:gd name="connsiteY13" fmla="*/ 2171700 h 2673972"/>
                  <a:gd name="connsiteX14" fmla="*/ 542925 w 2047877"/>
                  <a:gd name="connsiteY14" fmla="*/ 2133600 h 2673972"/>
                  <a:gd name="connsiteX15" fmla="*/ 514350 w 2047877"/>
                  <a:gd name="connsiteY15" fmla="*/ 2095500 h 2673972"/>
                  <a:gd name="connsiteX16" fmla="*/ 457200 w 2047877"/>
                  <a:gd name="connsiteY16" fmla="*/ 2000250 h 2673972"/>
                  <a:gd name="connsiteX17" fmla="*/ 333375 w 2047877"/>
                  <a:gd name="connsiteY17" fmla="*/ 1885950 h 2673972"/>
                  <a:gd name="connsiteX18" fmla="*/ 285750 w 2047877"/>
                  <a:gd name="connsiteY18" fmla="*/ 1857375 h 2673972"/>
                  <a:gd name="connsiteX19" fmla="*/ 257175 w 2047877"/>
                  <a:gd name="connsiteY19" fmla="*/ 1809750 h 2673972"/>
                  <a:gd name="connsiteX20" fmla="*/ 200025 w 2047877"/>
                  <a:gd name="connsiteY20" fmla="*/ 1752600 h 2673972"/>
                  <a:gd name="connsiteX21" fmla="*/ 171450 w 2047877"/>
                  <a:gd name="connsiteY21" fmla="*/ 1714500 h 2673972"/>
                  <a:gd name="connsiteX22" fmla="*/ 161925 w 2047877"/>
                  <a:gd name="connsiteY22" fmla="*/ 1685925 h 2673972"/>
                  <a:gd name="connsiteX23" fmla="*/ 142875 w 2047877"/>
                  <a:gd name="connsiteY23" fmla="*/ 1647825 h 2673972"/>
                  <a:gd name="connsiteX24" fmla="*/ 123825 w 2047877"/>
                  <a:gd name="connsiteY24" fmla="*/ 1524000 h 2673972"/>
                  <a:gd name="connsiteX25" fmla="*/ 114300 w 2047877"/>
                  <a:gd name="connsiteY25" fmla="*/ 1390650 h 2673972"/>
                  <a:gd name="connsiteX26" fmla="*/ 104775 w 2047877"/>
                  <a:gd name="connsiteY26" fmla="*/ 1352550 h 2673972"/>
                  <a:gd name="connsiteX27" fmla="*/ 76200 w 2047877"/>
                  <a:gd name="connsiteY27" fmla="*/ 1314450 h 2673972"/>
                  <a:gd name="connsiteX28" fmla="*/ 66675 w 2047877"/>
                  <a:gd name="connsiteY28" fmla="*/ 1238250 h 2673972"/>
                  <a:gd name="connsiteX29" fmla="*/ 47625 w 2047877"/>
                  <a:gd name="connsiteY29" fmla="*/ 1123950 h 2673972"/>
                  <a:gd name="connsiteX30" fmla="*/ 28575 w 2047877"/>
                  <a:gd name="connsiteY30" fmla="*/ 857250 h 2673972"/>
                  <a:gd name="connsiteX31" fmla="*/ 9525 w 2047877"/>
                  <a:gd name="connsiteY31" fmla="*/ 771525 h 2673972"/>
                  <a:gd name="connsiteX32" fmla="*/ 0 w 2047877"/>
                  <a:gd name="connsiteY32" fmla="*/ 685800 h 2673972"/>
                  <a:gd name="connsiteX33" fmla="*/ 9525 w 2047877"/>
                  <a:gd name="connsiteY33" fmla="*/ 285750 h 2673972"/>
                  <a:gd name="connsiteX34" fmla="*/ 57150 w 2047877"/>
                  <a:gd name="connsiteY34" fmla="*/ 228600 h 2673972"/>
                  <a:gd name="connsiteX35" fmla="*/ 295275 w 2047877"/>
                  <a:gd name="connsiteY35" fmla="*/ 57150 h 2673972"/>
                  <a:gd name="connsiteX36" fmla="*/ 333375 w 2047877"/>
                  <a:gd name="connsiteY36" fmla="*/ 38100 h 2673972"/>
                  <a:gd name="connsiteX37" fmla="*/ 390525 w 2047877"/>
                  <a:gd name="connsiteY37" fmla="*/ 19050 h 2673972"/>
                  <a:gd name="connsiteX38" fmla="*/ 714375 w 2047877"/>
                  <a:gd name="connsiteY38" fmla="*/ 0 h 2673972"/>
                  <a:gd name="connsiteX39" fmla="*/ 847725 w 2047877"/>
                  <a:gd name="connsiteY39" fmla="*/ 9525 h 2673972"/>
                  <a:gd name="connsiteX40" fmla="*/ 876300 w 2047877"/>
                  <a:gd name="connsiteY40" fmla="*/ 28575 h 2673972"/>
                  <a:gd name="connsiteX41" fmla="*/ 904875 w 2047877"/>
                  <a:gd name="connsiteY41" fmla="*/ 38100 h 2673972"/>
                  <a:gd name="connsiteX42" fmla="*/ 933450 w 2047877"/>
                  <a:gd name="connsiteY42" fmla="*/ 66675 h 2673972"/>
                  <a:gd name="connsiteX43" fmla="*/ 990600 w 2047877"/>
                  <a:gd name="connsiteY43" fmla="*/ 85725 h 2673972"/>
                  <a:gd name="connsiteX44" fmla="*/ 1085850 w 2047877"/>
                  <a:gd name="connsiteY44" fmla="*/ 142875 h 2673972"/>
                  <a:gd name="connsiteX45" fmla="*/ 1257300 w 2047877"/>
                  <a:gd name="connsiteY45" fmla="*/ 161925 h 2673972"/>
                  <a:gd name="connsiteX46" fmla="*/ 1314450 w 2047877"/>
                  <a:gd name="connsiteY46" fmla="*/ 180975 h 2673972"/>
                  <a:gd name="connsiteX47" fmla="*/ 1343025 w 2047877"/>
                  <a:gd name="connsiteY47" fmla="*/ 200025 h 2673972"/>
                  <a:gd name="connsiteX48" fmla="*/ 1371600 w 2047877"/>
                  <a:gd name="connsiteY48" fmla="*/ 228600 h 2673972"/>
                  <a:gd name="connsiteX49" fmla="*/ 1400175 w 2047877"/>
                  <a:gd name="connsiteY49" fmla="*/ 238125 h 2673972"/>
                  <a:gd name="connsiteX50" fmla="*/ 1438275 w 2047877"/>
                  <a:gd name="connsiteY50" fmla="*/ 276225 h 2673972"/>
                  <a:gd name="connsiteX51" fmla="*/ 1514475 w 2047877"/>
                  <a:gd name="connsiteY51" fmla="*/ 314325 h 2673972"/>
                  <a:gd name="connsiteX52" fmla="*/ 1543050 w 2047877"/>
                  <a:gd name="connsiteY52" fmla="*/ 352425 h 2673972"/>
                  <a:gd name="connsiteX53" fmla="*/ 1581150 w 2047877"/>
                  <a:gd name="connsiteY53" fmla="*/ 428625 h 2673972"/>
                  <a:gd name="connsiteX54" fmla="*/ 1657350 w 2047877"/>
                  <a:gd name="connsiteY54" fmla="*/ 581025 h 2673972"/>
                  <a:gd name="connsiteX55" fmla="*/ 1666875 w 2047877"/>
                  <a:gd name="connsiteY55" fmla="*/ 638175 h 2673972"/>
                  <a:gd name="connsiteX56" fmla="*/ 1876425 w 2047877"/>
                  <a:gd name="connsiteY56" fmla="*/ 828675 h 2673972"/>
                  <a:gd name="connsiteX57" fmla="*/ 1924050 w 2047877"/>
                  <a:gd name="connsiteY57" fmla="*/ 857250 h 2673972"/>
                  <a:gd name="connsiteX58" fmla="*/ 1952625 w 2047877"/>
                  <a:gd name="connsiteY58" fmla="*/ 885825 h 2673972"/>
                  <a:gd name="connsiteX59" fmla="*/ 1981200 w 2047877"/>
                  <a:gd name="connsiteY59" fmla="*/ 904875 h 2673972"/>
                  <a:gd name="connsiteX60" fmla="*/ 2028825 w 2047877"/>
                  <a:gd name="connsiteY60" fmla="*/ 962025 h 2673972"/>
                  <a:gd name="connsiteX61" fmla="*/ 2038350 w 2047877"/>
                  <a:gd name="connsiteY61" fmla="*/ 1009650 h 2673972"/>
                  <a:gd name="connsiteX62" fmla="*/ 2047875 w 2047877"/>
                  <a:gd name="connsiteY62" fmla="*/ 1038225 h 2673972"/>
                  <a:gd name="connsiteX63" fmla="*/ 2028825 w 2047877"/>
                  <a:gd name="connsiteY63" fmla="*/ 1609725 h 2673972"/>
                  <a:gd name="connsiteX64" fmla="*/ 2019300 w 2047877"/>
                  <a:gd name="connsiteY64" fmla="*/ 1790700 h 2673972"/>
                  <a:gd name="connsiteX65" fmla="*/ 2009775 w 2047877"/>
                  <a:gd name="connsiteY65" fmla="*/ 1819275 h 2673972"/>
                  <a:gd name="connsiteX66" fmla="*/ 1990725 w 2047877"/>
                  <a:gd name="connsiteY66" fmla="*/ 1847850 h 2673972"/>
                  <a:gd name="connsiteX67" fmla="*/ 1952625 w 2047877"/>
                  <a:gd name="connsiteY67" fmla="*/ 1895475 h 2673972"/>
                  <a:gd name="connsiteX68" fmla="*/ 1914525 w 2047877"/>
                  <a:gd name="connsiteY68" fmla="*/ 1905000 h 2673972"/>
                  <a:gd name="connsiteX69" fmla="*/ 1857375 w 2047877"/>
                  <a:gd name="connsiteY69" fmla="*/ 1952625 h 2673972"/>
                  <a:gd name="connsiteX70" fmla="*/ 1543050 w 2047877"/>
                  <a:gd name="connsiteY70" fmla="*/ 1990725 h 2673972"/>
                  <a:gd name="connsiteX71" fmla="*/ 1495425 w 2047877"/>
                  <a:gd name="connsiteY71" fmla="*/ 2000250 h 2673972"/>
                  <a:gd name="connsiteX72" fmla="*/ 1438275 w 2047877"/>
                  <a:gd name="connsiteY72" fmla="*/ 2038350 h 2673972"/>
                  <a:gd name="connsiteX73" fmla="*/ 1400175 w 2047877"/>
                  <a:gd name="connsiteY73" fmla="*/ 2057400 h 2673972"/>
                  <a:gd name="connsiteX74" fmla="*/ 1371600 w 2047877"/>
                  <a:gd name="connsiteY74" fmla="*/ 2095500 h 2673972"/>
                  <a:gd name="connsiteX75" fmla="*/ 1362075 w 2047877"/>
                  <a:gd name="connsiteY75" fmla="*/ 2124075 h 2673972"/>
                  <a:gd name="connsiteX76" fmla="*/ 1333500 w 2047877"/>
                  <a:gd name="connsiteY76" fmla="*/ 2162175 h 2673972"/>
                  <a:gd name="connsiteX77" fmla="*/ 1304925 w 2047877"/>
                  <a:gd name="connsiteY77" fmla="*/ 2247900 h 2673972"/>
                  <a:gd name="connsiteX78" fmla="*/ 1276350 w 2047877"/>
                  <a:gd name="connsiteY78" fmla="*/ 2257425 h 2673972"/>
                  <a:gd name="connsiteX79" fmla="*/ 1238250 w 2047877"/>
                  <a:gd name="connsiteY79" fmla="*/ 2343150 h 2673972"/>
                  <a:gd name="connsiteX80" fmla="*/ 1219200 w 2047877"/>
                  <a:gd name="connsiteY80" fmla="*/ 2409825 h 2673972"/>
                  <a:gd name="connsiteX81" fmla="*/ 1200150 w 2047877"/>
                  <a:gd name="connsiteY81" fmla="*/ 2438400 h 2673972"/>
                  <a:gd name="connsiteX82" fmla="*/ 1190625 w 2047877"/>
                  <a:gd name="connsiteY82" fmla="*/ 2466975 h 2673972"/>
                  <a:gd name="connsiteX83" fmla="*/ 1171575 w 2047877"/>
                  <a:gd name="connsiteY83" fmla="*/ 2667000 h 267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047877" h="2673972">
                    <a:moveTo>
                      <a:pt x="1171575" y="2667000"/>
                    </a:moveTo>
                    <a:cubicBezTo>
                      <a:pt x="1146175" y="2686050"/>
                      <a:pt x="1169482" y="2668780"/>
                      <a:pt x="1038225" y="2581275"/>
                    </a:cubicBezTo>
                    <a:cubicBezTo>
                      <a:pt x="1022821" y="2571006"/>
                      <a:pt x="1005856" y="2563188"/>
                      <a:pt x="990600" y="2552700"/>
                    </a:cubicBezTo>
                    <a:cubicBezTo>
                      <a:pt x="955014" y="2528235"/>
                      <a:pt x="920649" y="2502038"/>
                      <a:pt x="885825" y="2476500"/>
                    </a:cubicBezTo>
                    <a:cubicBezTo>
                      <a:pt x="873023" y="2467112"/>
                      <a:pt x="861338" y="2456093"/>
                      <a:pt x="847725" y="2447925"/>
                    </a:cubicBezTo>
                    <a:cubicBezTo>
                      <a:pt x="831850" y="2438400"/>
                      <a:pt x="814911" y="2430458"/>
                      <a:pt x="800100" y="2419350"/>
                    </a:cubicBezTo>
                    <a:cubicBezTo>
                      <a:pt x="743021" y="2376541"/>
                      <a:pt x="800258" y="2400353"/>
                      <a:pt x="742950" y="2381250"/>
                    </a:cubicBezTo>
                    <a:cubicBezTo>
                      <a:pt x="736600" y="2368550"/>
                      <a:pt x="732990" y="2354058"/>
                      <a:pt x="723900" y="2343150"/>
                    </a:cubicBezTo>
                    <a:cubicBezTo>
                      <a:pt x="716571" y="2334356"/>
                      <a:pt x="704640" y="2330754"/>
                      <a:pt x="695325" y="2324100"/>
                    </a:cubicBezTo>
                    <a:cubicBezTo>
                      <a:pt x="682407" y="2314873"/>
                      <a:pt x="670143" y="2304752"/>
                      <a:pt x="657225" y="2295525"/>
                    </a:cubicBezTo>
                    <a:cubicBezTo>
                      <a:pt x="647910" y="2288871"/>
                      <a:pt x="637444" y="2283804"/>
                      <a:pt x="628650" y="2276475"/>
                    </a:cubicBezTo>
                    <a:cubicBezTo>
                      <a:pt x="618302" y="2267851"/>
                      <a:pt x="609600" y="2257425"/>
                      <a:pt x="600075" y="2247900"/>
                    </a:cubicBezTo>
                    <a:cubicBezTo>
                      <a:pt x="596900" y="2235200"/>
                      <a:pt x="596404" y="2221509"/>
                      <a:pt x="590550" y="2209800"/>
                    </a:cubicBezTo>
                    <a:cubicBezTo>
                      <a:pt x="583450" y="2195601"/>
                      <a:pt x="570389" y="2185162"/>
                      <a:pt x="561975" y="2171700"/>
                    </a:cubicBezTo>
                    <a:cubicBezTo>
                      <a:pt x="554450" y="2159659"/>
                      <a:pt x="550450" y="2145641"/>
                      <a:pt x="542925" y="2133600"/>
                    </a:cubicBezTo>
                    <a:cubicBezTo>
                      <a:pt x="534511" y="2120138"/>
                      <a:pt x="522764" y="2108962"/>
                      <a:pt x="514350" y="2095500"/>
                    </a:cubicBezTo>
                    <a:cubicBezTo>
                      <a:pt x="489296" y="2055413"/>
                      <a:pt x="496348" y="2039398"/>
                      <a:pt x="457200" y="2000250"/>
                    </a:cubicBezTo>
                    <a:cubicBezTo>
                      <a:pt x="405070" y="1948120"/>
                      <a:pt x="386197" y="1921164"/>
                      <a:pt x="333375" y="1885950"/>
                    </a:cubicBezTo>
                    <a:cubicBezTo>
                      <a:pt x="317971" y="1875681"/>
                      <a:pt x="301625" y="1866900"/>
                      <a:pt x="285750" y="1857375"/>
                    </a:cubicBezTo>
                    <a:cubicBezTo>
                      <a:pt x="276225" y="1841500"/>
                      <a:pt x="268898" y="1824078"/>
                      <a:pt x="257175" y="1809750"/>
                    </a:cubicBezTo>
                    <a:cubicBezTo>
                      <a:pt x="240115" y="1788899"/>
                      <a:pt x="216189" y="1774153"/>
                      <a:pt x="200025" y="1752600"/>
                    </a:cubicBezTo>
                    <a:lnTo>
                      <a:pt x="171450" y="1714500"/>
                    </a:lnTo>
                    <a:cubicBezTo>
                      <a:pt x="168275" y="1704975"/>
                      <a:pt x="165880" y="1695153"/>
                      <a:pt x="161925" y="1685925"/>
                    </a:cubicBezTo>
                    <a:cubicBezTo>
                      <a:pt x="156332" y="1672874"/>
                      <a:pt x="146955" y="1661425"/>
                      <a:pt x="142875" y="1647825"/>
                    </a:cubicBezTo>
                    <a:cubicBezTo>
                      <a:pt x="139726" y="1637327"/>
                      <a:pt x="124379" y="1529818"/>
                      <a:pt x="123825" y="1524000"/>
                    </a:cubicBezTo>
                    <a:cubicBezTo>
                      <a:pt x="119600" y="1479637"/>
                      <a:pt x="119221" y="1434941"/>
                      <a:pt x="114300" y="1390650"/>
                    </a:cubicBezTo>
                    <a:cubicBezTo>
                      <a:pt x="112854" y="1377639"/>
                      <a:pt x="110629" y="1364259"/>
                      <a:pt x="104775" y="1352550"/>
                    </a:cubicBezTo>
                    <a:cubicBezTo>
                      <a:pt x="97675" y="1338351"/>
                      <a:pt x="85725" y="1327150"/>
                      <a:pt x="76200" y="1314450"/>
                    </a:cubicBezTo>
                    <a:cubicBezTo>
                      <a:pt x="73025" y="1289050"/>
                      <a:pt x="70472" y="1263564"/>
                      <a:pt x="66675" y="1238250"/>
                    </a:cubicBezTo>
                    <a:cubicBezTo>
                      <a:pt x="60945" y="1200052"/>
                      <a:pt x="51740" y="1162356"/>
                      <a:pt x="47625" y="1123950"/>
                    </a:cubicBezTo>
                    <a:cubicBezTo>
                      <a:pt x="40919" y="1061360"/>
                      <a:pt x="38418" y="926152"/>
                      <a:pt x="28575" y="857250"/>
                    </a:cubicBezTo>
                    <a:cubicBezTo>
                      <a:pt x="24435" y="828272"/>
                      <a:pt x="14337" y="800399"/>
                      <a:pt x="9525" y="771525"/>
                    </a:cubicBezTo>
                    <a:cubicBezTo>
                      <a:pt x="4798" y="743165"/>
                      <a:pt x="3175" y="714375"/>
                      <a:pt x="0" y="685800"/>
                    </a:cubicBezTo>
                    <a:cubicBezTo>
                      <a:pt x="3175" y="552450"/>
                      <a:pt x="652" y="418842"/>
                      <a:pt x="9525" y="285750"/>
                    </a:cubicBezTo>
                    <a:cubicBezTo>
                      <a:pt x="10387" y="272824"/>
                      <a:pt x="50675" y="233668"/>
                      <a:pt x="57150" y="228600"/>
                    </a:cubicBezTo>
                    <a:cubicBezTo>
                      <a:pt x="135883" y="166983"/>
                      <a:pt x="209109" y="105020"/>
                      <a:pt x="295275" y="57150"/>
                    </a:cubicBezTo>
                    <a:cubicBezTo>
                      <a:pt x="307687" y="50254"/>
                      <a:pt x="320192" y="43373"/>
                      <a:pt x="333375" y="38100"/>
                    </a:cubicBezTo>
                    <a:cubicBezTo>
                      <a:pt x="352019" y="30642"/>
                      <a:pt x="370479" y="20229"/>
                      <a:pt x="390525" y="19050"/>
                    </a:cubicBezTo>
                    <a:lnTo>
                      <a:pt x="714375" y="0"/>
                    </a:lnTo>
                    <a:cubicBezTo>
                      <a:pt x="758825" y="3175"/>
                      <a:pt x="803840" y="1781"/>
                      <a:pt x="847725" y="9525"/>
                    </a:cubicBezTo>
                    <a:cubicBezTo>
                      <a:pt x="858998" y="11514"/>
                      <a:pt x="866061" y="23455"/>
                      <a:pt x="876300" y="28575"/>
                    </a:cubicBezTo>
                    <a:cubicBezTo>
                      <a:pt x="885280" y="33065"/>
                      <a:pt x="895350" y="34925"/>
                      <a:pt x="904875" y="38100"/>
                    </a:cubicBezTo>
                    <a:cubicBezTo>
                      <a:pt x="914400" y="47625"/>
                      <a:pt x="921675" y="60133"/>
                      <a:pt x="933450" y="66675"/>
                    </a:cubicBezTo>
                    <a:cubicBezTo>
                      <a:pt x="951003" y="76427"/>
                      <a:pt x="973892" y="74586"/>
                      <a:pt x="990600" y="85725"/>
                    </a:cubicBezTo>
                    <a:cubicBezTo>
                      <a:pt x="1013859" y="101231"/>
                      <a:pt x="1068749" y="138771"/>
                      <a:pt x="1085850" y="142875"/>
                    </a:cubicBezTo>
                    <a:cubicBezTo>
                      <a:pt x="1141764" y="156294"/>
                      <a:pt x="1200150" y="155575"/>
                      <a:pt x="1257300" y="161925"/>
                    </a:cubicBezTo>
                    <a:cubicBezTo>
                      <a:pt x="1276350" y="168275"/>
                      <a:pt x="1297742" y="169836"/>
                      <a:pt x="1314450" y="180975"/>
                    </a:cubicBezTo>
                    <a:cubicBezTo>
                      <a:pt x="1323975" y="187325"/>
                      <a:pt x="1334231" y="192696"/>
                      <a:pt x="1343025" y="200025"/>
                    </a:cubicBezTo>
                    <a:cubicBezTo>
                      <a:pt x="1353373" y="208649"/>
                      <a:pt x="1360392" y="221128"/>
                      <a:pt x="1371600" y="228600"/>
                    </a:cubicBezTo>
                    <a:cubicBezTo>
                      <a:pt x="1379954" y="234169"/>
                      <a:pt x="1390650" y="234950"/>
                      <a:pt x="1400175" y="238125"/>
                    </a:cubicBezTo>
                    <a:cubicBezTo>
                      <a:pt x="1412875" y="250825"/>
                      <a:pt x="1423331" y="266262"/>
                      <a:pt x="1438275" y="276225"/>
                    </a:cubicBezTo>
                    <a:cubicBezTo>
                      <a:pt x="1479205" y="303512"/>
                      <a:pt x="1483273" y="283123"/>
                      <a:pt x="1514475" y="314325"/>
                    </a:cubicBezTo>
                    <a:cubicBezTo>
                      <a:pt x="1525700" y="325550"/>
                      <a:pt x="1533525" y="339725"/>
                      <a:pt x="1543050" y="352425"/>
                    </a:cubicBezTo>
                    <a:cubicBezTo>
                      <a:pt x="1568014" y="427318"/>
                      <a:pt x="1529736" y="319370"/>
                      <a:pt x="1581150" y="428625"/>
                    </a:cubicBezTo>
                    <a:cubicBezTo>
                      <a:pt x="1653545" y="582465"/>
                      <a:pt x="1596831" y="500334"/>
                      <a:pt x="1657350" y="581025"/>
                    </a:cubicBezTo>
                    <a:cubicBezTo>
                      <a:pt x="1660525" y="600075"/>
                      <a:pt x="1657407" y="621342"/>
                      <a:pt x="1666875" y="638175"/>
                    </a:cubicBezTo>
                    <a:cubicBezTo>
                      <a:pt x="1715740" y="725046"/>
                      <a:pt x="1792556" y="778354"/>
                      <a:pt x="1876425" y="828675"/>
                    </a:cubicBezTo>
                    <a:cubicBezTo>
                      <a:pt x="1892300" y="838200"/>
                      <a:pt x="1909239" y="846142"/>
                      <a:pt x="1924050" y="857250"/>
                    </a:cubicBezTo>
                    <a:cubicBezTo>
                      <a:pt x="1934826" y="865332"/>
                      <a:pt x="1942277" y="877201"/>
                      <a:pt x="1952625" y="885825"/>
                    </a:cubicBezTo>
                    <a:cubicBezTo>
                      <a:pt x="1961419" y="893154"/>
                      <a:pt x="1972406" y="897546"/>
                      <a:pt x="1981200" y="904875"/>
                    </a:cubicBezTo>
                    <a:cubicBezTo>
                      <a:pt x="2008702" y="927794"/>
                      <a:pt x="2010094" y="933928"/>
                      <a:pt x="2028825" y="962025"/>
                    </a:cubicBezTo>
                    <a:cubicBezTo>
                      <a:pt x="2032000" y="977900"/>
                      <a:pt x="2034423" y="993944"/>
                      <a:pt x="2038350" y="1009650"/>
                    </a:cubicBezTo>
                    <a:cubicBezTo>
                      <a:pt x="2040785" y="1019390"/>
                      <a:pt x="2048034" y="1028186"/>
                      <a:pt x="2047875" y="1038225"/>
                    </a:cubicBezTo>
                    <a:cubicBezTo>
                      <a:pt x="2044850" y="1228807"/>
                      <a:pt x="2036058" y="1419256"/>
                      <a:pt x="2028825" y="1609725"/>
                    </a:cubicBezTo>
                    <a:cubicBezTo>
                      <a:pt x="2026533" y="1670090"/>
                      <a:pt x="2024769" y="1730540"/>
                      <a:pt x="2019300" y="1790700"/>
                    </a:cubicBezTo>
                    <a:cubicBezTo>
                      <a:pt x="2018391" y="1800699"/>
                      <a:pt x="2014265" y="1810295"/>
                      <a:pt x="2009775" y="1819275"/>
                    </a:cubicBezTo>
                    <a:cubicBezTo>
                      <a:pt x="2004655" y="1829514"/>
                      <a:pt x="1997594" y="1838692"/>
                      <a:pt x="1990725" y="1847850"/>
                    </a:cubicBezTo>
                    <a:cubicBezTo>
                      <a:pt x="1978527" y="1864114"/>
                      <a:pt x="1968889" y="1883277"/>
                      <a:pt x="1952625" y="1895475"/>
                    </a:cubicBezTo>
                    <a:cubicBezTo>
                      <a:pt x="1942152" y="1903330"/>
                      <a:pt x="1927225" y="1901825"/>
                      <a:pt x="1914525" y="1905000"/>
                    </a:cubicBezTo>
                    <a:cubicBezTo>
                      <a:pt x="1900147" y="1919378"/>
                      <a:pt x="1878214" y="1945047"/>
                      <a:pt x="1857375" y="1952625"/>
                    </a:cubicBezTo>
                    <a:cubicBezTo>
                      <a:pt x="1765403" y="1986069"/>
                      <a:pt x="1620293" y="1984546"/>
                      <a:pt x="1543050" y="1990725"/>
                    </a:cubicBezTo>
                    <a:cubicBezTo>
                      <a:pt x="1527175" y="1993900"/>
                      <a:pt x="1510163" y="1993551"/>
                      <a:pt x="1495425" y="2000250"/>
                    </a:cubicBezTo>
                    <a:cubicBezTo>
                      <a:pt x="1474582" y="2009724"/>
                      <a:pt x="1458753" y="2028111"/>
                      <a:pt x="1438275" y="2038350"/>
                    </a:cubicBezTo>
                    <a:lnTo>
                      <a:pt x="1400175" y="2057400"/>
                    </a:lnTo>
                    <a:cubicBezTo>
                      <a:pt x="1390650" y="2070100"/>
                      <a:pt x="1379476" y="2081717"/>
                      <a:pt x="1371600" y="2095500"/>
                    </a:cubicBezTo>
                    <a:cubicBezTo>
                      <a:pt x="1366619" y="2104217"/>
                      <a:pt x="1367056" y="2115358"/>
                      <a:pt x="1362075" y="2124075"/>
                    </a:cubicBezTo>
                    <a:cubicBezTo>
                      <a:pt x="1354199" y="2137858"/>
                      <a:pt x="1343025" y="2149475"/>
                      <a:pt x="1333500" y="2162175"/>
                    </a:cubicBezTo>
                    <a:cubicBezTo>
                      <a:pt x="1328684" y="2186254"/>
                      <a:pt x="1324643" y="2228182"/>
                      <a:pt x="1304925" y="2247900"/>
                    </a:cubicBezTo>
                    <a:cubicBezTo>
                      <a:pt x="1297825" y="2255000"/>
                      <a:pt x="1285875" y="2254250"/>
                      <a:pt x="1276350" y="2257425"/>
                    </a:cubicBezTo>
                    <a:cubicBezTo>
                      <a:pt x="1258174" y="2330131"/>
                      <a:pt x="1279445" y="2260760"/>
                      <a:pt x="1238250" y="2343150"/>
                    </a:cubicBezTo>
                    <a:cubicBezTo>
                      <a:pt x="1219714" y="2380221"/>
                      <a:pt x="1237511" y="2367099"/>
                      <a:pt x="1219200" y="2409825"/>
                    </a:cubicBezTo>
                    <a:cubicBezTo>
                      <a:pt x="1214691" y="2420347"/>
                      <a:pt x="1205270" y="2428161"/>
                      <a:pt x="1200150" y="2438400"/>
                    </a:cubicBezTo>
                    <a:cubicBezTo>
                      <a:pt x="1195660" y="2447380"/>
                      <a:pt x="1193800" y="2457450"/>
                      <a:pt x="1190625" y="2466975"/>
                    </a:cubicBezTo>
                    <a:cubicBezTo>
                      <a:pt x="1170578" y="2657423"/>
                      <a:pt x="1196975" y="2647950"/>
                      <a:pt x="1171575" y="266700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059" name="Freeform 2058"/>
              <p:cNvSpPr/>
              <p:nvPr/>
            </p:nvSpPr>
            <p:spPr bwMode="auto">
              <a:xfrm>
                <a:off x="19491700" y="13789533"/>
                <a:ext cx="1055244" cy="524023"/>
              </a:xfrm>
              <a:custGeom>
                <a:avLst/>
                <a:gdLst>
                  <a:gd name="connsiteX0" fmla="*/ 83406 w 1055244"/>
                  <a:gd name="connsiteY0" fmla="*/ 148 h 524023"/>
                  <a:gd name="connsiteX1" fmla="*/ 1007331 w 1055244"/>
                  <a:gd name="connsiteY1" fmla="*/ 76348 h 524023"/>
                  <a:gd name="connsiteX2" fmla="*/ 1035906 w 1055244"/>
                  <a:gd name="connsiteY2" fmla="*/ 95398 h 524023"/>
                  <a:gd name="connsiteX3" fmla="*/ 1054956 w 1055244"/>
                  <a:gd name="connsiteY3" fmla="*/ 181123 h 524023"/>
                  <a:gd name="connsiteX4" fmla="*/ 1007331 w 1055244"/>
                  <a:gd name="connsiteY4" fmla="*/ 285898 h 524023"/>
                  <a:gd name="connsiteX5" fmla="*/ 950181 w 1055244"/>
                  <a:gd name="connsiteY5" fmla="*/ 276373 h 524023"/>
                  <a:gd name="connsiteX6" fmla="*/ 693006 w 1055244"/>
                  <a:gd name="connsiteY6" fmla="*/ 314473 h 524023"/>
                  <a:gd name="connsiteX7" fmla="*/ 683481 w 1055244"/>
                  <a:gd name="connsiteY7" fmla="*/ 343048 h 524023"/>
                  <a:gd name="connsiteX8" fmla="*/ 673956 w 1055244"/>
                  <a:gd name="connsiteY8" fmla="*/ 466873 h 524023"/>
                  <a:gd name="connsiteX9" fmla="*/ 664431 w 1055244"/>
                  <a:gd name="connsiteY9" fmla="*/ 495448 h 524023"/>
                  <a:gd name="connsiteX10" fmla="*/ 626331 w 1055244"/>
                  <a:gd name="connsiteY10" fmla="*/ 514498 h 524023"/>
                  <a:gd name="connsiteX11" fmla="*/ 588231 w 1055244"/>
                  <a:gd name="connsiteY11" fmla="*/ 524023 h 524023"/>
                  <a:gd name="connsiteX12" fmla="*/ 445356 w 1055244"/>
                  <a:gd name="connsiteY12" fmla="*/ 504973 h 524023"/>
                  <a:gd name="connsiteX13" fmla="*/ 388206 w 1055244"/>
                  <a:gd name="connsiteY13" fmla="*/ 485923 h 524023"/>
                  <a:gd name="connsiteX14" fmla="*/ 350106 w 1055244"/>
                  <a:gd name="connsiteY14" fmla="*/ 476398 h 524023"/>
                  <a:gd name="connsiteX15" fmla="*/ 273906 w 1055244"/>
                  <a:gd name="connsiteY15" fmla="*/ 428773 h 524023"/>
                  <a:gd name="connsiteX16" fmla="*/ 245331 w 1055244"/>
                  <a:gd name="connsiteY16" fmla="*/ 400198 h 524023"/>
                  <a:gd name="connsiteX17" fmla="*/ 169131 w 1055244"/>
                  <a:gd name="connsiteY17" fmla="*/ 371623 h 524023"/>
                  <a:gd name="connsiteX18" fmla="*/ 159606 w 1055244"/>
                  <a:gd name="connsiteY18" fmla="*/ 343048 h 524023"/>
                  <a:gd name="connsiteX19" fmla="*/ 140556 w 1055244"/>
                  <a:gd name="connsiteY19" fmla="*/ 266848 h 524023"/>
                  <a:gd name="connsiteX20" fmla="*/ 102456 w 1055244"/>
                  <a:gd name="connsiteY20" fmla="*/ 200173 h 524023"/>
                  <a:gd name="connsiteX21" fmla="*/ 73881 w 1055244"/>
                  <a:gd name="connsiteY21" fmla="*/ 152548 h 524023"/>
                  <a:gd name="connsiteX22" fmla="*/ 45306 w 1055244"/>
                  <a:gd name="connsiteY22" fmla="*/ 95398 h 524023"/>
                  <a:gd name="connsiteX23" fmla="*/ 83406 w 1055244"/>
                  <a:gd name="connsiteY23" fmla="*/ 148 h 524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5244" h="524023">
                    <a:moveTo>
                      <a:pt x="83406" y="148"/>
                    </a:moveTo>
                    <a:cubicBezTo>
                      <a:pt x="243743" y="-3027"/>
                      <a:pt x="699844" y="45599"/>
                      <a:pt x="1007331" y="76348"/>
                    </a:cubicBezTo>
                    <a:cubicBezTo>
                      <a:pt x="1018722" y="77487"/>
                      <a:pt x="1028755" y="86459"/>
                      <a:pt x="1035906" y="95398"/>
                    </a:cubicBezTo>
                    <a:cubicBezTo>
                      <a:pt x="1045779" y="107739"/>
                      <a:pt x="1054859" y="180538"/>
                      <a:pt x="1054956" y="181123"/>
                    </a:cubicBezTo>
                    <a:cubicBezTo>
                      <a:pt x="1043444" y="319268"/>
                      <a:pt x="1082830" y="300998"/>
                      <a:pt x="1007331" y="285898"/>
                    </a:cubicBezTo>
                    <a:cubicBezTo>
                      <a:pt x="988393" y="282110"/>
                      <a:pt x="969231" y="279548"/>
                      <a:pt x="950181" y="276373"/>
                    </a:cubicBezTo>
                    <a:cubicBezTo>
                      <a:pt x="812345" y="281886"/>
                      <a:pt x="740020" y="220445"/>
                      <a:pt x="693006" y="314473"/>
                    </a:cubicBezTo>
                    <a:cubicBezTo>
                      <a:pt x="688516" y="323453"/>
                      <a:pt x="686656" y="333523"/>
                      <a:pt x="683481" y="343048"/>
                    </a:cubicBezTo>
                    <a:cubicBezTo>
                      <a:pt x="680306" y="384323"/>
                      <a:pt x="679091" y="425796"/>
                      <a:pt x="673956" y="466873"/>
                    </a:cubicBezTo>
                    <a:cubicBezTo>
                      <a:pt x="672711" y="476836"/>
                      <a:pt x="671531" y="488348"/>
                      <a:pt x="664431" y="495448"/>
                    </a:cubicBezTo>
                    <a:cubicBezTo>
                      <a:pt x="654391" y="505488"/>
                      <a:pt x="639626" y="509512"/>
                      <a:pt x="626331" y="514498"/>
                    </a:cubicBezTo>
                    <a:cubicBezTo>
                      <a:pt x="614074" y="519095"/>
                      <a:pt x="600931" y="520848"/>
                      <a:pt x="588231" y="524023"/>
                    </a:cubicBezTo>
                    <a:cubicBezTo>
                      <a:pt x="540606" y="517673"/>
                      <a:pt x="492554" y="513963"/>
                      <a:pt x="445356" y="504973"/>
                    </a:cubicBezTo>
                    <a:cubicBezTo>
                      <a:pt x="425630" y="501216"/>
                      <a:pt x="407687" y="490793"/>
                      <a:pt x="388206" y="485923"/>
                    </a:cubicBezTo>
                    <a:lnTo>
                      <a:pt x="350106" y="476398"/>
                    </a:lnTo>
                    <a:cubicBezTo>
                      <a:pt x="281016" y="407308"/>
                      <a:pt x="370117" y="488905"/>
                      <a:pt x="273906" y="428773"/>
                    </a:cubicBezTo>
                    <a:cubicBezTo>
                      <a:pt x="262483" y="421634"/>
                      <a:pt x="256292" y="408028"/>
                      <a:pt x="245331" y="400198"/>
                    </a:cubicBezTo>
                    <a:cubicBezTo>
                      <a:pt x="218511" y="381041"/>
                      <a:pt x="199812" y="379293"/>
                      <a:pt x="169131" y="371623"/>
                    </a:cubicBezTo>
                    <a:cubicBezTo>
                      <a:pt x="165956" y="362098"/>
                      <a:pt x="162248" y="352734"/>
                      <a:pt x="159606" y="343048"/>
                    </a:cubicBezTo>
                    <a:cubicBezTo>
                      <a:pt x="152717" y="317789"/>
                      <a:pt x="155079" y="288633"/>
                      <a:pt x="140556" y="266848"/>
                    </a:cubicBezTo>
                    <a:cubicBezTo>
                      <a:pt x="100639" y="206973"/>
                      <a:pt x="142739" y="272682"/>
                      <a:pt x="102456" y="200173"/>
                    </a:cubicBezTo>
                    <a:cubicBezTo>
                      <a:pt x="93465" y="183989"/>
                      <a:pt x="83693" y="168247"/>
                      <a:pt x="73881" y="152548"/>
                    </a:cubicBezTo>
                    <a:cubicBezTo>
                      <a:pt x="62500" y="134338"/>
                      <a:pt x="46841" y="118416"/>
                      <a:pt x="45306" y="95398"/>
                    </a:cubicBezTo>
                    <a:cubicBezTo>
                      <a:pt x="42772" y="57382"/>
                      <a:pt x="-76931" y="3323"/>
                      <a:pt x="83406" y="148"/>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b"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B</a:t>
                </a:r>
              </a:p>
            </p:txBody>
          </p:sp>
          <p:sp>
            <p:nvSpPr>
              <p:cNvPr id="2067" name="Freeform 2066"/>
              <p:cNvSpPr/>
              <p:nvPr/>
            </p:nvSpPr>
            <p:spPr bwMode="auto">
              <a:xfrm>
                <a:off x="19175056" y="14075431"/>
                <a:ext cx="1000185" cy="1495485"/>
              </a:xfrm>
              <a:custGeom>
                <a:avLst/>
                <a:gdLst>
                  <a:gd name="connsiteX0" fmla="*/ 571500 w 1000185"/>
                  <a:gd name="connsiteY0" fmla="*/ 1466850 h 1495485"/>
                  <a:gd name="connsiteX1" fmla="*/ 523875 w 1000185"/>
                  <a:gd name="connsiteY1" fmla="*/ 1485900 h 1495485"/>
                  <a:gd name="connsiteX2" fmla="*/ 495300 w 1000185"/>
                  <a:gd name="connsiteY2" fmla="*/ 1495425 h 1495485"/>
                  <a:gd name="connsiteX3" fmla="*/ 276225 w 1000185"/>
                  <a:gd name="connsiteY3" fmla="*/ 1466850 h 1495485"/>
                  <a:gd name="connsiteX4" fmla="*/ 209550 w 1000185"/>
                  <a:gd name="connsiteY4" fmla="*/ 1447800 h 1495485"/>
                  <a:gd name="connsiteX5" fmla="*/ 180975 w 1000185"/>
                  <a:gd name="connsiteY5" fmla="*/ 1438275 h 1495485"/>
                  <a:gd name="connsiteX6" fmla="*/ 161925 w 1000185"/>
                  <a:gd name="connsiteY6" fmla="*/ 1409700 h 1495485"/>
                  <a:gd name="connsiteX7" fmla="*/ 123825 w 1000185"/>
                  <a:gd name="connsiteY7" fmla="*/ 1400175 h 1495485"/>
                  <a:gd name="connsiteX8" fmla="*/ 95250 w 1000185"/>
                  <a:gd name="connsiteY8" fmla="*/ 1390650 h 1495485"/>
                  <a:gd name="connsiteX9" fmla="*/ 85725 w 1000185"/>
                  <a:gd name="connsiteY9" fmla="*/ 1362075 h 1495485"/>
                  <a:gd name="connsiteX10" fmla="*/ 57150 w 1000185"/>
                  <a:gd name="connsiteY10" fmla="*/ 1352550 h 1495485"/>
                  <a:gd name="connsiteX11" fmla="*/ 0 w 1000185"/>
                  <a:gd name="connsiteY11" fmla="*/ 1295400 h 1495485"/>
                  <a:gd name="connsiteX12" fmla="*/ 9525 w 1000185"/>
                  <a:gd name="connsiteY12" fmla="*/ 1114425 h 1495485"/>
                  <a:gd name="connsiteX13" fmla="*/ 28575 w 1000185"/>
                  <a:gd name="connsiteY13" fmla="*/ 1076325 h 1495485"/>
                  <a:gd name="connsiteX14" fmla="*/ 85725 w 1000185"/>
                  <a:gd name="connsiteY14" fmla="*/ 1028700 h 1495485"/>
                  <a:gd name="connsiteX15" fmla="*/ 142875 w 1000185"/>
                  <a:gd name="connsiteY15" fmla="*/ 1009650 h 1495485"/>
                  <a:gd name="connsiteX16" fmla="*/ 190500 w 1000185"/>
                  <a:gd name="connsiteY16" fmla="*/ 981075 h 1495485"/>
                  <a:gd name="connsiteX17" fmla="*/ 247650 w 1000185"/>
                  <a:gd name="connsiteY17" fmla="*/ 942975 h 1495485"/>
                  <a:gd name="connsiteX18" fmla="*/ 266700 w 1000185"/>
                  <a:gd name="connsiteY18" fmla="*/ 914400 h 1495485"/>
                  <a:gd name="connsiteX19" fmla="*/ 323850 w 1000185"/>
                  <a:gd name="connsiteY19" fmla="*/ 904875 h 1495485"/>
                  <a:gd name="connsiteX20" fmla="*/ 352425 w 1000185"/>
                  <a:gd name="connsiteY20" fmla="*/ 885825 h 1495485"/>
                  <a:gd name="connsiteX21" fmla="*/ 361950 w 1000185"/>
                  <a:gd name="connsiteY21" fmla="*/ 857250 h 1495485"/>
                  <a:gd name="connsiteX22" fmla="*/ 381000 w 1000185"/>
                  <a:gd name="connsiteY22" fmla="*/ 828675 h 1495485"/>
                  <a:gd name="connsiteX23" fmla="*/ 371475 w 1000185"/>
                  <a:gd name="connsiteY23" fmla="*/ 390525 h 1495485"/>
                  <a:gd name="connsiteX24" fmla="*/ 352425 w 1000185"/>
                  <a:gd name="connsiteY24" fmla="*/ 314325 h 1495485"/>
                  <a:gd name="connsiteX25" fmla="*/ 342900 w 1000185"/>
                  <a:gd name="connsiteY25" fmla="*/ 276225 h 1495485"/>
                  <a:gd name="connsiteX26" fmla="*/ 323850 w 1000185"/>
                  <a:gd name="connsiteY26" fmla="*/ 247650 h 1495485"/>
                  <a:gd name="connsiteX27" fmla="*/ 285750 w 1000185"/>
                  <a:gd name="connsiteY27" fmla="*/ 238125 h 1495485"/>
                  <a:gd name="connsiteX28" fmla="*/ 266700 w 1000185"/>
                  <a:gd name="connsiteY28" fmla="*/ 209550 h 1495485"/>
                  <a:gd name="connsiteX29" fmla="*/ 228600 w 1000185"/>
                  <a:gd name="connsiteY29" fmla="*/ 200025 h 1495485"/>
                  <a:gd name="connsiteX30" fmla="*/ 200025 w 1000185"/>
                  <a:gd name="connsiteY30" fmla="*/ 190500 h 1495485"/>
                  <a:gd name="connsiteX31" fmla="*/ 200025 w 1000185"/>
                  <a:gd name="connsiteY31" fmla="*/ 19050 h 1495485"/>
                  <a:gd name="connsiteX32" fmla="*/ 228600 w 1000185"/>
                  <a:gd name="connsiteY32" fmla="*/ 0 h 1495485"/>
                  <a:gd name="connsiteX33" fmla="*/ 419100 w 1000185"/>
                  <a:gd name="connsiteY33" fmla="*/ 19050 h 1495485"/>
                  <a:gd name="connsiteX34" fmla="*/ 447675 w 1000185"/>
                  <a:gd name="connsiteY34" fmla="*/ 57150 h 1495485"/>
                  <a:gd name="connsiteX35" fmla="*/ 466725 w 1000185"/>
                  <a:gd name="connsiteY35" fmla="*/ 85725 h 1495485"/>
                  <a:gd name="connsiteX36" fmla="*/ 485775 w 1000185"/>
                  <a:gd name="connsiteY36" fmla="*/ 123825 h 1495485"/>
                  <a:gd name="connsiteX37" fmla="*/ 514350 w 1000185"/>
                  <a:gd name="connsiteY37" fmla="*/ 133350 h 1495485"/>
                  <a:gd name="connsiteX38" fmla="*/ 542925 w 1000185"/>
                  <a:gd name="connsiteY38" fmla="*/ 152400 h 1495485"/>
                  <a:gd name="connsiteX39" fmla="*/ 581025 w 1000185"/>
                  <a:gd name="connsiteY39" fmla="*/ 171450 h 1495485"/>
                  <a:gd name="connsiteX40" fmla="*/ 609600 w 1000185"/>
                  <a:gd name="connsiteY40" fmla="*/ 200025 h 1495485"/>
                  <a:gd name="connsiteX41" fmla="*/ 657225 w 1000185"/>
                  <a:gd name="connsiteY41" fmla="*/ 209550 h 1495485"/>
                  <a:gd name="connsiteX42" fmla="*/ 714375 w 1000185"/>
                  <a:gd name="connsiteY42" fmla="*/ 228600 h 1495485"/>
                  <a:gd name="connsiteX43" fmla="*/ 742950 w 1000185"/>
                  <a:gd name="connsiteY43" fmla="*/ 238125 h 1495485"/>
                  <a:gd name="connsiteX44" fmla="*/ 781050 w 1000185"/>
                  <a:gd name="connsiteY44" fmla="*/ 257175 h 1495485"/>
                  <a:gd name="connsiteX45" fmla="*/ 828675 w 1000185"/>
                  <a:gd name="connsiteY45" fmla="*/ 276225 h 1495485"/>
                  <a:gd name="connsiteX46" fmla="*/ 866775 w 1000185"/>
                  <a:gd name="connsiteY46" fmla="*/ 304800 h 1495485"/>
                  <a:gd name="connsiteX47" fmla="*/ 895350 w 1000185"/>
                  <a:gd name="connsiteY47" fmla="*/ 323850 h 1495485"/>
                  <a:gd name="connsiteX48" fmla="*/ 933450 w 1000185"/>
                  <a:gd name="connsiteY48" fmla="*/ 361950 h 1495485"/>
                  <a:gd name="connsiteX49" fmla="*/ 981075 w 1000185"/>
                  <a:gd name="connsiteY49" fmla="*/ 371475 h 1495485"/>
                  <a:gd name="connsiteX50" fmla="*/ 1000125 w 1000185"/>
                  <a:gd name="connsiteY50" fmla="*/ 409575 h 1495485"/>
                  <a:gd name="connsiteX51" fmla="*/ 971550 w 1000185"/>
                  <a:gd name="connsiteY51" fmla="*/ 495300 h 1495485"/>
                  <a:gd name="connsiteX52" fmla="*/ 962025 w 1000185"/>
                  <a:gd name="connsiteY52" fmla="*/ 561975 h 1495485"/>
                  <a:gd name="connsiteX53" fmla="*/ 952500 w 1000185"/>
                  <a:gd name="connsiteY53" fmla="*/ 657225 h 1495485"/>
                  <a:gd name="connsiteX54" fmla="*/ 933450 w 1000185"/>
                  <a:gd name="connsiteY54" fmla="*/ 704850 h 1495485"/>
                  <a:gd name="connsiteX55" fmla="*/ 847725 w 1000185"/>
                  <a:gd name="connsiteY55" fmla="*/ 714375 h 1495485"/>
                  <a:gd name="connsiteX56" fmla="*/ 704850 w 1000185"/>
                  <a:gd name="connsiteY56" fmla="*/ 752475 h 1495485"/>
                  <a:gd name="connsiteX57" fmla="*/ 666750 w 1000185"/>
                  <a:gd name="connsiteY57" fmla="*/ 771525 h 1495485"/>
                  <a:gd name="connsiteX58" fmla="*/ 657225 w 1000185"/>
                  <a:gd name="connsiteY58" fmla="*/ 857250 h 1495485"/>
                  <a:gd name="connsiteX59" fmla="*/ 647700 w 1000185"/>
                  <a:gd name="connsiteY59" fmla="*/ 885825 h 1495485"/>
                  <a:gd name="connsiteX60" fmla="*/ 638175 w 1000185"/>
                  <a:gd name="connsiteY60" fmla="*/ 1019175 h 1495485"/>
                  <a:gd name="connsiteX61" fmla="*/ 609600 w 1000185"/>
                  <a:gd name="connsiteY61" fmla="*/ 1381125 h 1495485"/>
                  <a:gd name="connsiteX62" fmla="*/ 600075 w 1000185"/>
                  <a:gd name="connsiteY62" fmla="*/ 1409700 h 1495485"/>
                  <a:gd name="connsiteX63" fmla="*/ 561975 w 1000185"/>
                  <a:gd name="connsiteY63" fmla="*/ 1476375 h 1495485"/>
                  <a:gd name="connsiteX64" fmla="*/ 571500 w 1000185"/>
                  <a:gd name="connsiteY64" fmla="*/ 1466850 h 1495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000185" h="1495485">
                    <a:moveTo>
                      <a:pt x="571500" y="1466850"/>
                    </a:moveTo>
                    <a:cubicBezTo>
                      <a:pt x="565150" y="1468438"/>
                      <a:pt x="539884" y="1479897"/>
                      <a:pt x="523875" y="1485900"/>
                    </a:cubicBezTo>
                    <a:cubicBezTo>
                      <a:pt x="514474" y="1489425"/>
                      <a:pt x="505311" y="1496195"/>
                      <a:pt x="495300" y="1495425"/>
                    </a:cubicBezTo>
                    <a:cubicBezTo>
                      <a:pt x="421873" y="1489777"/>
                      <a:pt x="276225" y="1466850"/>
                      <a:pt x="276225" y="1466850"/>
                    </a:cubicBezTo>
                    <a:cubicBezTo>
                      <a:pt x="207712" y="1444012"/>
                      <a:pt x="293271" y="1471720"/>
                      <a:pt x="209550" y="1447800"/>
                    </a:cubicBezTo>
                    <a:cubicBezTo>
                      <a:pt x="199896" y="1445042"/>
                      <a:pt x="190500" y="1441450"/>
                      <a:pt x="180975" y="1438275"/>
                    </a:cubicBezTo>
                    <a:cubicBezTo>
                      <a:pt x="174625" y="1428750"/>
                      <a:pt x="171450" y="1416050"/>
                      <a:pt x="161925" y="1409700"/>
                    </a:cubicBezTo>
                    <a:cubicBezTo>
                      <a:pt x="151033" y="1402438"/>
                      <a:pt x="136412" y="1403771"/>
                      <a:pt x="123825" y="1400175"/>
                    </a:cubicBezTo>
                    <a:cubicBezTo>
                      <a:pt x="114171" y="1397417"/>
                      <a:pt x="104775" y="1393825"/>
                      <a:pt x="95250" y="1390650"/>
                    </a:cubicBezTo>
                    <a:cubicBezTo>
                      <a:pt x="92075" y="1381125"/>
                      <a:pt x="92825" y="1369175"/>
                      <a:pt x="85725" y="1362075"/>
                    </a:cubicBezTo>
                    <a:cubicBezTo>
                      <a:pt x="78625" y="1354975"/>
                      <a:pt x="65867" y="1357531"/>
                      <a:pt x="57150" y="1352550"/>
                    </a:cubicBezTo>
                    <a:cubicBezTo>
                      <a:pt x="18980" y="1330739"/>
                      <a:pt x="21302" y="1327354"/>
                      <a:pt x="0" y="1295400"/>
                    </a:cubicBezTo>
                    <a:cubicBezTo>
                      <a:pt x="3175" y="1235075"/>
                      <a:pt x="1712" y="1174326"/>
                      <a:pt x="9525" y="1114425"/>
                    </a:cubicBezTo>
                    <a:cubicBezTo>
                      <a:pt x="11361" y="1100345"/>
                      <a:pt x="20322" y="1087879"/>
                      <a:pt x="28575" y="1076325"/>
                    </a:cubicBezTo>
                    <a:cubicBezTo>
                      <a:pt x="39008" y="1061719"/>
                      <a:pt x="68239" y="1036472"/>
                      <a:pt x="85725" y="1028700"/>
                    </a:cubicBezTo>
                    <a:cubicBezTo>
                      <a:pt x="104075" y="1020545"/>
                      <a:pt x="125656" y="1019981"/>
                      <a:pt x="142875" y="1009650"/>
                    </a:cubicBezTo>
                    <a:lnTo>
                      <a:pt x="190500" y="981075"/>
                    </a:lnTo>
                    <a:cubicBezTo>
                      <a:pt x="238326" y="909336"/>
                      <a:pt x="173841" y="992181"/>
                      <a:pt x="247650" y="942975"/>
                    </a:cubicBezTo>
                    <a:cubicBezTo>
                      <a:pt x="257175" y="936625"/>
                      <a:pt x="256461" y="919520"/>
                      <a:pt x="266700" y="914400"/>
                    </a:cubicBezTo>
                    <a:cubicBezTo>
                      <a:pt x="283974" y="905763"/>
                      <a:pt x="304800" y="908050"/>
                      <a:pt x="323850" y="904875"/>
                    </a:cubicBezTo>
                    <a:cubicBezTo>
                      <a:pt x="333375" y="898525"/>
                      <a:pt x="345274" y="894764"/>
                      <a:pt x="352425" y="885825"/>
                    </a:cubicBezTo>
                    <a:cubicBezTo>
                      <a:pt x="358697" y="877985"/>
                      <a:pt x="357460" y="866230"/>
                      <a:pt x="361950" y="857250"/>
                    </a:cubicBezTo>
                    <a:cubicBezTo>
                      <a:pt x="367070" y="847011"/>
                      <a:pt x="374650" y="838200"/>
                      <a:pt x="381000" y="828675"/>
                    </a:cubicBezTo>
                    <a:cubicBezTo>
                      <a:pt x="377825" y="682625"/>
                      <a:pt x="377199" y="536497"/>
                      <a:pt x="371475" y="390525"/>
                    </a:cubicBezTo>
                    <a:cubicBezTo>
                      <a:pt x="370155" y="356856"/>
                      <a:pt x="360760" y="343498"/>
                      <a:pt x="352425" y="314325"/>
                    </a:cubicBezTo>
                    <a:cubicBezTo>
                      <a:pt x="348829" y="301738"/>
                      <a:pt x="348057" y="288257"/>
                      <a:pt x="342900" y="276225"/>
                    </a:cubicBezTo>
                    <a:cubicBezTo>
                      <a:pt x="338391" y="265703"/>
                      <a:pt x="333375" y="254000"/>
                      <a:pt x="323850" y="247650"/>
                    </a:cubicBezTo>
                    <a:cubicBezTo>
                      <a:pt x="312958" y="240388"/>
                      <a:pt x="298450" y="241300"/>
                      <a:pt x="285750" y="238125"/>
                    </a:cubicBezTo>
                    <a:cubicBezTo>
                      <a:pt x="279400" y="228600"/>
                      <a:pt x="276225" y="215900"/>
                      <a:pt x="266700" y="209550"/>
                    </a:cubicBezTo>
                    <a:cubicBezTo>
                      <a:pt x="255808" y="202288"/>
                      <a:pt x="241187" y="203621"/>
                      <a:pt x="228600" y="200025"/>
                    </a:cubicBezTo>
                    <a:cubicBezTo>
                      <a:pt x="218946" y="197267"/>
                      <a:pt x="209550" y="193675"/>
                      <a:pt x="200025" y="190500"/>
                    </a:cubicBezTo>
                    <a:cubicBezTo>
                      <a:pt x="183532" y="124528"/>
                      <a:pt x="176495" y="113169"/>
                      <a:pt x="200025" y="19050"/>
                    </a:cubicBezTo>
                    <a:cubicBezTo>
                      <a:pt x="202801" y="7944"/>
                      <a:pt x="219075" y="6350"/>
                      <a:pt x="228600" y="0"/>
                    </a:cubicBezTo>
                    <a:cubicBezTo>
                      <a:pt x="292100" y="6350"/>
                      <a:pt x="357350" y="2941"/>
                      <a:pt x="419100" y="19050"/>
                    </a:cubicBezTo>
                    <a:cubicBezTo>
                      <a:pt x="434461" y="23057"/>
                      <a:pt x="438448" y="44232"/>
                      <a:pt x="447675" y="57150"/>
                    </a:cubicBezTo>
                    <a:cubicBezTo>
                      <a:pt x="454329" y="66465"/>
                      <a:pt x="461045" y="75786"/>
                      <a:pt x="466725" y="85725"/>
                    </a:cubicBezTo>
                    <a:cubicBezTo>
                      <a:pt x="473770" y="98053"/>
                      <a:pt x="475735" y="113785"/>
                      <a:pt x="485775" y="123825"/>
                    </a:cubicBezTo>
                    <a:cubicBezTo>
                      <a:pt x="492875" y="130925"/>
                      <a:pt x="505370" y="128860"/>
                      <a:pt x="514350" y="133350"/>
                    </a:cubicBezTo>
                    <a:cubicBezTo>
                      <a:pt x="524589" y="138470"/>
                      <a:pt x="532986" y="146720"/>
                      <a:pt x="542925" y="152400"/>
                    </a:cubicBezTo>
                    <a:cubicBezTo>
                      <a:pt x="555253" y="159445"/>
                      <a:pt x="569471" y="163197"/>
                      <a:pt x="581025" y="171450"/>
                    </a:cubicBezTo>
                    <a:cubicBezTo>
                      <a:pt x="591986" y="179280"/>
                      <a:pt x="597552" y="194001"/>
                      <a:pt x="609600" y="200025"/>
                    </a:cubicBezTo>
                    <a:cubicBezTo>
                      <a:pt x="624080" y="207265"/>
                      <a:pt x="641606" y="205290"/>
                      <a:pt x="657225" y="209550"/>
                    </a:cubicBezTo>
                    <a:cubicBezTo>
                      <a:pt x="676598" y="214834"/>
                      <a:pt x="695325" y="222250"/>
                      <a:pt x="714375" y="228600"/>
                    </a:cubicBezTo>
                    <a:cubicBezTo>
                      <a:pt x="723900" y="231775"/>
                      <a:pt x="733970" y="233635"/>
                      <a:pt x="742950" y="238125"/>
                    </a:cubicBezTo>
                    <a:cubicBezTo>
                      <a:pt x="755650" y="244475"/>
                      <a:pt x="768075" y="251408"/>
                      <a:pt x="781050" y="257175"/>
                    </a:cubicBezTo>
                    <a:cubicBezTo>
                      <a:pt x="796674" y="264119"/>
                      <a:pt x="813729" y="267922"/>
                      <a:pt x="828675" y="276225"/>
                    </a:cubicBezTo>
                    <a:cubicBezTo>
                      <a:pt x="842552" y="283935"/>
                      <a:pt x="853857" y="295573"/>
                      <a:pt x="866775" y="304800"/>
                    </a:cubicBezTo>
                    <a:cubicBezTo>
                      <a:pt x="876090" y="311454"/>
                      <a:pt x="886658" y="316400"/>
                      <a:pt x="895350" y="323850"/>
                    </a:cubicBezTo>
                    <a:cubicBezTo>
                      <a:pt x="908987" y="335539"/>
                      <a:pt x="917750" y="353228"/>
                      <a:pt x="933450" y="361950"/>
                    </a:cubicBezTo>
                    <a:cubicBezTo>
                      <a:pt x="947602" y="369812"/>
                      <a:pt x="965200" y="368300"/>
                      <a:pt x="981075" y="371475"/>
                    </a:cubicBezTo>
                    <a:cubicBezTo>
                      <a:pt x="987425" y="384175"/>
                      <a:pt x="1001214" y="395418"/>
                      <a:pt x="1000125" y="409575"/>
                    </a:cubicBezTo>
                    <a:cubicBezTo>
                      <a:pt x="997815" y="439607"/>
                      <a:pt x="971550" y="495300"/>
                      <a:pt x="971550" y="495300"/>
                    </a:cubicBezTo>
                    <a:cubicBezTo>
                      <a:pt x="968375" y="517525"/>
                      <a:pt x="964648" y="539678"/>
                      <a:pt x="962025" y="561975"/>
                    </a:cubicBezTo>
                    <a:cubicBezTo>
                      <a:pt x="958297" y="593665"/>
                      <a:pt x="958758" y="625936"/>
                      <a:pt x="952500" y="657225"/>
                    </a:cubicBezTo>
                    <a:cubicBezTo>
                      <a:pt x="949147" y="673991"/>
                      <a:pt x="948460" y="696663"/>
                      <a:pt x="933450" y="704850"/>
                    </a:cubicBezTo>
                    <a:cubicBezTo>
                      <a:pt x="908210" y="718617"/>
                      <a:pt x="876085" y="709648"/>
                      <a:pt x="847725" y="714375"/>
                    </a:cubicBezTo>
                    <a:cubicBezTo>
                      <a:pt x="802844" y="721855"/>
                      <a:pt x="748304" y="735093"/>
                      <a:pt x="704850" y="752475"/>
                    </a:cubicBezTo>
                    <a:cubicBezTo>
                      <a:pt x="691667" y="757748"/>
                      <a:pt x="679450" y="765175"/>
                      <a:pt x="666750" y="771525"/>
                    </a:cubicBezTo>
                    <a:cubicBezTo>
                      <a:pt x="663575" y="800100"/>
                      <a:pt x="661952" y="828890"/>
                      <a:pt x="657225" y="857250"/>
                    </a:cubicBezTo>
                    <a:cubicBezTo>
                      <a:pt x="655574" y="867154"/>
                      <a:pt x="648873" y="875854"/>
                      <a:pt x="647700" y="885825"/>
                    </a:cubicBezTo>
                    <a:cubicBezTo>
                      <a:pt x="642493" y="930083"/>
                      <a:pt x="641350" y="974725"/>
                      <a:pt x="638175" y="1019175"/>
                    </a:cubicBezTo>
                    <a:cubicBezTo>
                      <a:pt x="630098" y="1253396"/>
                      <a:pt x="647855" y="1228105"/>
                      <a:pt x="609600" y="1381125"/>
                    </a:cubicBezTo>
                    <a:cubicBezTo>
                      <a:pt x="607165" y="1390865"/>
                      <a:pt x="604030" y="1400472"/>
                      <a:pt x="600075" y="1409700"/>
                    </a:cubicBezTo>
                    <a:cubicBezTo>
                      <a:pt x="594472" y="1422774"/>
                      <a:pt x="573932" y="1464418"/>
                      <a:pt x="561975" y="1476375"/>
                    </a:cubicBezTo>
                    <a:cubicBezTo>
                      <a:pt x="556955" y="1481395"/>
                      <a:pt x="577850" y="1465262"/>
                      <a:pt x="571500" y="146685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G</a:t>
                </a:r>
              </a:p>
            </p:txBody>
          </p:sp>
          <p:sp>
            <p:nvSpPr>
              <p:cNvPr id="352" name="Freeform 351"/>
              <p:cNvSpPr/>
              <p:nvPr/>
            </p:nvSpPr>
            <p:spPr bwMode="auto">
              <a:xfrm>
                <a:off x="19794181" y="14837649"/>
                <a:ext cx="857250" cy="771307"/>
              </a:xfrm>
              <a:custGeom>
                <a:avLst/>
                <a:gdLst>
                  <a:gd name="connsiteX0" fmla="*/ 400050 w 857250"/>
                  <a:gd name="connsiteY0" fmla="*/ 28357 h 771307"/>
                  <a:gd name="connsiteX1" fmla="*/ 200025 w 857250"/>
                  <a:gd name="connsiteY1" fmla="*/ 9307 h 771307"/>
                  <a:gd name="connsiteX2" fmla="*/ 142875 w 857250"/>
                  <a:gd name="connsiteY2" fmla="*/ 47407 h 771307"/>
                  <a:gd name="connsiteX3" fmla="*/ 95250 w 857250"/>
                  <a:gd name="connsiteY3" fmla="*/ 104557 h 771307"/>
                  <a:gd name="connsiteX4" fmla="*/ 38100 w 857250"/>
                  <a:gd name="connsiteY4" fmla="*/ 142657 h 771307"/>
                  <a:gd name="connsiteX5" fmla="*/ 19050 w 857250"/>
                  <a:gd name="connsiteY5" fmla="*/ 209332 h 771307"/>
                  <a:gd name="connsiteX6" fmla="*/ 0 w 857250"/>
                  <a:gd name="connsiteY6" fmla="*/ 409357 h 771307"/>
                  <a:gd name="connsiteX7" fmla="*/ 9525 w 857250"/>
                  <a:gd name="connsiteY7" fmla="*/ 723682 h 771307"/>
                  <a:gd name="connsiteX8" fmla="*/ 28575 w 857250"/>
                  <a:gd name="connsiteY8" fmla="*/ 752257 h 771307"/>
                  <a:gd name="connsiteX9" fmla="*/ 123825 w 857250"/>
                  <a:gd name="connsiteY9" fmla="*/ 771307 h 771307"/>
                  <a:gd name="connsiteX10" fmla="*/ 476250 w 857250"/>
                  <a:gd name="connsiteY10" fmla="*/ 761782 h 771307"/>
                  <a:gd name="connsiteX11" fmla="*/ 542925 w 857250"/>
                  <a:gd name="connsiteY11" fmla="*/ 752257 h 771307"/>
                  <a:gd name="connsiteX12" fmla="*/ 571500 w 857250"/>
                  <a:gd name="connsiteY12" fmla="*/ 733207 h 771307"/>
                  <a:gd name="connsiteX13" fmla="*/ 657225 w 857250"/>
                  <a:gd name="connsiteY13" fmla="*/ 714157 h 771307"/>
                  <a:gd name="connsiteX14" fmla="*/ 742950 w 857250"/>
                  <a:gd name="connsiteY14" fmla="*/ 685582 h 771307"/>
                  <a:gd name="connsiteX15" fmla="*/ 771525 w 857250"/>
                  <a:gd name="connsiteY15" fmla="*/ 676057 h 771307"/>
                  <a:gd name="connsiteX16" fmla="*/ 790575 w 857250"/>
                  <a:gd name="connsiteY16" fmla="*/ 647482 h 771307"/>
                  <a:gd name="connsiteX17" fmla="*/ 828675 w 857250"/>
                  <a:gd name="connsiteY17" fmla="*/ 628432 h 771307"/>
                  <a:gd name="connsiteX18" fmla="*/ 838200 w 857250"/>
                  <a:gd name="connsiteY18" fmla="*/ 590332 h 771307"/>
                  <a:gd name="connsiteX19" fmla="*/ 847725 w 857250"/>
                  <a:gd name="connsiteY19" fmla="*/ 561757 h 771307"/>
                  <a:gd name="connsiteX20" fmla="*/ 857250 w 857250"/>
                  <a:gd name="connsiteY20" fmla="*/ 361732 h 771307"/>
                  <a:gd name="connsiteX21" fmla="*/ 847725 w 857250"/>
                  <a:gd name="connsiteY21" fmla="*/ 209332 h 771307"/>
                  <a:gd name="connsiteX22" fmla="*/ 838200 w 857250"/>
                  <a:gd name="connsiteY22" fmla="*/ 180757 h 771307"/>
                  <a:gd name="connsiteX23" fmla="*/ 809625 w 857250"/>
                  <a:gd name="connsiteY23" fmla="*/ 171232 h 771307"/>
                  <a:gd name="connsiteX24" fmla="*/ 800100 w 857250"/>
                  <a:gd name="connsiteY24" fmla="*/ 142657 h 771307"/>
                  <a:gd name="connsiteX25" fmla="*/ 742950 w 857250"/>
                  <a:gd name="connsiteY25" fmla="*/ 104557 h 771307"/>
                  <a:gd name="connsiteX26" fmla="*/ 714375 w 857250"/>
                  <a:gd name="connsiteY26" fmla="*/ 75982 h 771307"/>
                  <a:gd name="connsiteX27" fmla="*/ 657225 w 857250"/>
                  <a:gd name="connsiteY27" fmla="*/ 56932 h 771307"/>
                  <a:gd name="connsiteX28" fmla="*/ 590550 w 857250"/>
                  <a:gd name="connsiteY28" fmla="*/ 28357 h 771307"/>
                  <a:gd name="connsiteX29" fmla="*/ 447675 w 857250"/>
                  <a:gd name="connsiteY29" fmla="*/ 9307 h 771307"/>
                  <a:gd name="connsiteX30" fmla="*/ 400050 w 857250"/>
                  <a:gd name="connsiteY30" fmla="*/ 28357 h 77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57250" h="771307">
                    <a:moveTo>
                      <a:pt x="400050" y="28357"/>
                    </a:moveTo>
                    <a:cubicBezTo>
                      <a:pt x="358775" y="28357"/>
                      <a:pt x="316055" y="-19700"/>
                      <a:pt x="200025" y="9307"/>
                    </a:cubicBezTo>
                    <a:cubicBezTo>
                      <a:pt x="177813" y="14860"/>
                      <a:pt x="142875" y="47407"/>
                      <a:pt x="142875" y="47407"/>
                    </a:cubicBezTo>
                    <a:cubicBezTo>
                      <a:pt x="125942" y="72807"/>
                      <a:pt x="120637" y="84812"/>
                      <a:pt x="95250" y="104557"/>
                    </a:cubicBezTo>
                    <a:cubicBezTo>
                      <a:pt x="77178" y="118613"/>
                      <a:pt x="38100" y="142657"/>
                      <a:pt x="38100" y="142657"/>
                    </a:cubicBezTo>
                    <a:cubicBezTo>
                      <a:pt x="31888" y="161292"/>
                      <a:pt x="21293" y="190644"/>
                      <a:pt x="19050" y="209332"/>
                    </a:cubicBezTo>
                    <a:cubicBezTo>
                      <a:pt x="11070" y="275832"/>
                      <a:pt x="0" y="409357"/>
                      <a:pt x="0" y="409357"/>
                    </a:cubicBezTo>
                    <a:cubicBezTo>
                      <a:pt x="3175" y="514132"/>
                      <a:pt x="820" y="619221"/>
                      <a:pt x="9525" y="723682"/>
                    </a:cubicBezTo>
                    <a:cubicBezTo>
                      <a:pt x="10476" y="735090"/>
                      <a:pt x="19050" y="745907"/>
                      <a:pt x="28575" y="752257"/>
                    </a:cubicBezTo>
                    <a:cubicBezTo>
                      <a:pt x="38048" y="758572"/>
                      <a:pt x="123637" y="771276"/>
                      <a:pt x="123825" y="771307"/>
                    </a:cubicBezTo>
                    <a:lnTo>
                      <a:pt x="476250" y="761782"/>
                    </a:lnTo>
                    <a:cubicBezTo>
                      <a:pt x="498677" y="760763"/>
                      <a:pt x="521421" y="758708"/>
                      <a:pt x="542925" y="752257"/>
                    </a:cubicBezTo>
                    <a:cubicBezTo>
                      <a:pt x="553890" y="748968"/>
                      <a:pt x="561261" y="738327"/>
                      <a:pt x="571500" y="733207"/>
                    </a:cubicBezTo>
                    <a:cubicBezTo>
                      <a:pt x="599839" y="719038"/>
                      <a:pt x="625868" y="722519"/>
                      <a:pt x="657225" y="714157"/>
                    </a:cubicBezTo>
                    <a:cubicBezTo>
                      <a:pt x="686329" y="706396"/>
                      <a:pt x="714375" y="695107"/>
                      <a:pt x="742950" y="685582"/>
                    </a:cubicBezTo>
                    <a:lnTo>
                      <a:pt x="771525" y="676057"/>
                    </a:lnTo>
                    <a:cubicBezTo>
                      <a:pt x="777875" y="666532"/>
                      <a:pt x="781781" y="654811"/>
                      <a:pt x="790575" y="647482"/>
                    </a:cubicBezTo>
                    <a:cubicBezTo>
                      <a:pt x="801483" y="638392"/>
                      <a:pt x="819585" y="639340"/>
                      <a:pt x="828675" y="628432"/>
                    </a:cubicBezTo>
                    <a:cubicBezTo>
                      <a:pt x="837056" y="618375"/>
                      <a:pt x="834604" y="602919"/>
                      <a:pt x="838200" y="590332"/>
                    </a:cubicBezTo>
                    <a:cubicBezTo>
                      <a:pt x="840958" y="580678"/>
                      <a:pt x="844550" y="571282"/>
                      <a:pt x="847725" y="561757"/>
                    </a:cubicBezTo>
                    <a:cubicBezTo>
                      <a:pt x="850900" y="495082"/>
                      <a:pt x="857250" y="428483"/>
                      <a:pt x="857250" y="361732"/>
                    </a:cubicBezTo>
                    <a:cubicBezTo>
                      <a:pt x="857250" y="310833"/>
                      <a:pt x="853053" y="259951"/>
                      <a:pt x="847725" y="209332"/>
                    </a:cubicBezTo>
                    <a:cubicBezTo>
                      <a:pt x="846674" y="199347"/>
                      <a:pt x="845300" y="187857"/>
                      <a:pt x="838200" y="180757"/>
                    </a:cubicBezTo>
                    <a:cubicBezTo>
                      <a:pt x="831100" y="173657"/>
                      <a:pt x="819150" y="174407"/>
                      <a:pt x="809625" y="171232"/>
                    </a:cubicBezTo>
                    <a:cubicBezTo>
                      <a:pt x="806450" y="161707"/>
                      <a:pt x="805669" y="151011"/>
                      <a:pt x="800100" y="142657"/>
                    </a:cubicBezTo>
                    <a:cubicBezTo>
                      <a:pt x="779715" y="112079"/>
                      <a:pt x="772908" y="114543"/>
                      <a:pt x="742950" y="104557"/>
                    </a:cubicBezTo>
                    <a:cubicBezTo>
                      <a:pt x="733425" y="95032"/>
                      <a:pt x="726150" y="82524"/>
                      <a:pt x="714375" y="75982"/>
                    </a:cubicBezTo>
                    <a:cubicBezTo>
                      <a:pt x="696822" y="66230"/>
                      <a:pt x="675186" y="65912"/>
                      <a:pt x="657225" y="56932"/>
                    </a:cubicBezTo>
                    <a:cubicBezTo>
                      <a:pt x="639875" y="48257"/>
                      <a:pt x="611573" y="31861"/>
                      <a:pt x="590550" y="28357"/>
                    </a:cubicBezTo>
                    <a:cubicBezTo>
                      <a:pt x="543157" y="20458"/>
                      <a:pt x="495134" y="16800"/>
                      <a:pt x="447675" y="9307"/>
                    </a:cubicBezTo>
                    <a:cubicBezTo>
                      <a:pt x="434744" y="7265"/>
                      <a:pt x="441325" y="28357"/>
                      <a:pt x="400050" y="2835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M</a:t>
                </a:r>
              </a:p>
            </p:txBody>
          </p:sp>
          <p:sp>
            <p:nvSpPr>
              <p:cNvPr id="353" name="Freeform 352"/>
              <p:cNvSpPr/>
              <p:nvPr/>
            </p:nvSpPr>
            <p:spPr bwMode="auto">
              <a:xfrm>
                <a:off x="17708206" y="14636516"/>
                <a:ext cx="600075" cy="724790"/>
              </a:xfrm>
              <a:custGeom>
                <a:avLst/>
                <a:gdLst>
                  <a:gd name="connsiteX0" fmla="*/ 476250 w 600075"/>
                  <a:gd name="connsiteY0" fmla="*/ 96140 h 724790"/>
                  <a:gd name="connsiteX1" fmla="*/ 428625 w 600075"/>
                  <a:gd name="connsiteY1" fmla="*/ 77090 h 724790"/>
                  <a:gd name="connsiteX2" fmla="*/ 371475 w 600075"/>
                  <a:gd name="connsiteY2" fmla="*/ 38990 h 724790"/>
                  <a:gd name="connsiteX3" fmla="*/ 342900 w 600075"/>
                  <a:gd name="connsiteY3" fmla="*/ 10415 h 724790"/>
                  <a:gd name="connsiteX4" fmla="*/ 190500 w 600075"/>
                  <a:gd name="connsiteY4" fmla="*/ 19940 h 724790"/>
                  <a:gd name="connsiteX5" fmla="*/ 161925 w 600075"/>
                  <a:gd name="connsiteY5" fmla="*/ 38990 h 724790"/>
                  <a:gd name="connsiteX6" fmla="*/ 123825 w 600075"/>
                  <a:gd name="connsiteY6" fmla="*/ 48515 h 724790"/>
                  <a:gd name="connsiteX7" fmla="*/ 95250 w 600075"/>
                  <a:gd name="connsiteY7" fmla="*/ 58040 h 724790"/>
                  <a:gd name="connsiteX8" fmla="*/ 47625 w 600075"/>
                  <a:gd name="connsiteY8" fmla="*/ 115190 h 724790"/>
                  <a:gd name="connsiteX9" fmla="*/ 38100 w 600075"/>
                  <a:gd name="connsiteY9" fmla="*/ 162815 h 724790"/>
                  <a:gd name="connsiteX10" fmla="*/ 28575 w 600075"/>
                  <a:gd name="connsiteY10" fmla="*/ 200915 h 724790"/>
                  <a:gd name="connsiteX11" fmla="*/ 19050 w 600075"/>
                  <a:gd name="connsiteY11" fmla="*/ 258065 h 724790"/>
                  <a:gd name="connsiteX12" fmla="*/ 0 w 600075"/>
                  <a:gd name="connsiteY12" fmla="*/ 334265 h 724790"/>
                  <a:gd name="connsiteX13" fmla="*/ 19050 w 600075"/>
                  <a:gd name="connsiteY13" fmla="*/ 486665 h 724790"/>
                  <a:gd name="connsiteX14" fmla="*/ 38100 w 600075"/>
                  <a:gd name="connsiteY14" fmla="*/ 543815 h 724790"/>
                  <a:gd name="connsiteX15" fmla="*/ 47625 w 600075"/>
                  <a:gd name="connsiteY15" fmla="*/ 572390 h 724790"/>
                  <a:gd name="connsiteX16" fmla="*/ 95250 w 600075"/>
                  <a:gd name="connsiteY16" fmla="*/ 629540 h 724790"/>
                  <a:gd name="connsiteX17" fmla="*/ 114300 w 600075"/>
                  <a:gd name="connsiteY17" fmla="*/ 686690 h 724790"/>
                  <a:gd name="connsiteX18" fmla="*/ 209550 w 600075"/>
                  <a:gd name="connsiteY18" fmla="*/ 724790 h 724790"/>
                  <a:gd name="connsiteX19" fmla="*/ 438150 w 600075"/>
                  <a:gd name="connsiteY19" fmla="*/ 715265 h 724790"/>
                  <a:gd name="connsiteX20" fmla="*/ 571500 w 600075"/>
                  <a:gd name="connsiteY20" fmla="*/ 686690 h 724790"/>
                  <a:gd name="connsiteX21" fmla="*/ 600075 w 600075"/>
                  <a:gd name="connsiteY21" fmla="*/ 620015 h 724790"/>
                  <a:gd name="connsiteX22" fmla="*/ 590550 w 600075"/>
                  <a:gd name="connsiteY22" fmla="*/ 419990 h 724790"/>
                  <a:gd name="connsiteX23" fmla="*/ 581025 w 600075"/>
                  <a:gd name="connsiteY23" fmla="*/ 391415 h 724790"/>
                  <a:gd name="connsiteX24" fmla="*/ 561975 w 600075"/>
                  <a:gd name="connsiteY24" fmla="*/ 362840 h 724790"/>
                  <a:gd name="connsiteX25" fmla="*/ 552450 w 600075"/>
                  <a:gd name="connsiteY25" fmla="*/ 305690 h 724790"/>
                  <a:gd name="connsiteX26" fmla="*/ 533400 w 600075"/>
                  <a:gd name="connsiteY26" fmla="*/ 239015 h 724790"/>
                  <a:gd name="connsiteX27" fmla="*/ 523875 w 600075"/>
                  <a:gd name="connsiteY27" fmla="*/ 191390 h 724790"/>
                  <a:gd name="connsiteX28" fmla="*/ 485775 w 600075"/>
                  <a:gd name="connsiteY28" fmla="*/ 96140 h 724790"/>
                  <a:gd name="connsiteX29" fmla="*/ 476250 w 600075"/>
                  <a:gd name="connsiteY29" fmla="*/ 96140 h 7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0075" h="724790">
                    <a:moveTo>
                      <a:pt x="476250" y="96140"/>
                    </a:moveTo>
                    <a:cubicBezTo>
                      <a:pt x="466725" y="92965"/>
                      <a:pt x="442538" y="87028"/>
                      <a:pt x="428625" y="77090"/>
                    </a:cubicBezTo>
                    <a:cubicBezTo>
                      <a:pt x="357786" y="26491"/>
                      <a:pt x="471600" y="64021"/>
                      <a:pt x="371475" y="38990"/>
                    </a:cubicBezTo>
                    <a:cubicBezTo>
                      <a:pt x="361950" y="29465"/>
                      <a:pt x="354108" y="17887"/>
                      <a:pt x="342900" y="10415"/>
                    </a:cubicBezTo>
                    <a:cubicBezTo>
                      <a:pt x="302411" y="-16578"/>
                      <a:pt x="209022" y="17091"/>
                      <a:pt x="190500" y="19940"/>
                    </a:cubicBezTo>
                    <a:cubicBezTo>
                      <a:pt x="180975" y="26290"/>
                      <a:pt x="172447" y="34481"/>
                      <a:pt x="161925" y="38990"/>
                    </a:cubicBezTo>
                    <a:cubicBezTo>
                      <a:pt x="149893" y="44147"/>
                      <a:pt x="136412" y="44919"/>
                      <a:pt x="123825" y="48515"/>
                    </a:cubicBezTo>
                    <a:cubicBezTo>
                      <a:pt x="114171" y="51273"/>
                      <a:pt x="104775" y="54865"/>
                      <a:pt x="95250" y="58040"/>
                    </a:cubicBezTo>
                    <a:cubicBezTo>
                      <a:pt x="80426" y="72864"/>
                      <a:pt x="55582" y="93972"/>
                      <a:pt x="47625" y="115190"/>
                    </a:cubicBezTo>
                    <a:cubicBezTo>
                      <a:pt x="41941" y="130349"/>
                      <a:pt x="41612" y="147011"/>
                      <a:pt x="38100" y="162815"/>
                    </a:cubicBezTo>
                    <a:cubicBezTo>
                      <a:pt x="35260" y="175594"/>
                      <a:pt x="31142" y="188078"/>
                      <a:pt x="28575" y="200915"/>
                    </a:cubicBezTo>
                    <a:cubicBezTo>
                      <a:pt x="24787" y="219853"/>
                      <a:pt x="23097" y="239181"/>
                      <a:pt x="19050" y="258065"/>
                    </a:cubicBezTo>
                    <a:cubicBezTo>
                      <a:pt x="13564" y="283666"/>
                      <a:pt x="6350" y="308865"/>
                      <a:pt x="0" y="334265"/>
                    </a:cubicBezTo>
                    <a:cubicBezTo>
                      <a:pt x="4531" y="384101"/>
                      <a:pt x="5630" y="437457"/>
                      <a:pt x="19050" y="486665"/>
                    </a:cubicBezTo>
                    <a:cubicBezTo>
                      <a:pt x="24334" y="506038"/>
                      <a:pt x="31750" y="524765"/>
                      <a:pt x="38100" y="543815"/>
                    </a:cubicBezTo>
                    <a:cubicBezTo>
                      <a:pt x="41275" y="553340"/>
                      <a:pt x="40525" y="565290"/>
                      <a:pt x="47625" y="572390"/>
                    </a:cubicBezTo>
                    <a:cubicBezTo>
                      <a:pt x="65570" y="590335"/>
                      <a:pt x="84641" y="605670"/>
                      <a:pt x="95250" y="629540"/>
                    </a:cubicBezTo>
                    <a:cubicBezTo>
                      <a:pt x="103405" y="647890"/>
                      <a:pt x="95250" y="680340"/>
                      <a:pt x="114300" y="686690"/>
                    </a:cubicBezTo>
                    <a:cubicBezTo>
                      <a:pt x="184920" y="710230"/>
                      <a:pt x="153489" y="696760"/>
                      <a:pt x="209550" y="724790"/>
                    </a:cubicBezTo>
                    <a:cubicBezTo>
                      <a:pt x="285750" y="721615"/>
                      <a:pt x="362303" y="723249"/>
                      <a:pt x="438150" y="715265"/>
                    </a:cubicBezTo>
                    <a:cubicBezTo>
                      <a:pt x="483359" y="710506"/>
                      <a:pt x="571500" y="686690"/>
                      <a:pt x="571500" y="686690"/>
                    </a:cubicBezTo>
                    <a:cubicBezTo>
                      <a:pt x="575220" y="679251"/>
                      <a:pt x="600075" y="634030"/>
                      <a:pt x="600075" y="620015"/>
                    </a:cubicBezTo>
                    <a:cubicBezTo>
                      <a:pt x="600075" y="553264"/>
                      <a:pt x="596093" y="486510"/>
                      <a:pt x="590550" y="419990"/>
                    </a:cubicBezTo>
                    <a:cubicBezTo>
                      <a:pt x="589716" y="409984"/>
                      <a:pt x="585515" y="400395"/>
                      <a:pt x="581025" y="391415"/>
                    </a:cubicBezTo>
                    <a:cubicBezTo>
                      <a:pt x="575905" y="381176"/>
                      <a:pt x="568325" y="372365"/>
                      <a:pt x="561975" y="362840"/>
                    </a:cubicBezTo>
                    <a:cubicBezTo>
                      <a:pt x="558800" y="343790"/>
                      <a:pt x="556238" y="324628"/>
                      <a:pt x="552450" y="305690"/>
                    </a:cubicBezTo>
                    <a:cubicBezTo>
                      <a:pt x="534633" y="216607"/>
                      <a:pt x="551556" y="311641"/>
                      <a:pt x="533400" y="239015"/>
                    </a:cubicBezTo>
                    <a:cubicBezTo>
                      <a:pt x="529473" y="223309"/>
                      <a:pt x="526537" y="207359"/>
                      <a:pt x="523875" y="191390"/>
                    </a:cubicBezTo>
                    <a:cubicBezTo>
                      <a:pt x="510159" y="109094"/>
                      <a:pt x="531597" y="141962"/>
                      <a:pt x="485775" y="96140"/>
                    </a:cubicBezTo>
                    <a:cubicBezTo>
                      <a:pt x="475246" y="64553"/>
                      <a:pt x="485775" y="99315"/>
                      <a:pt x="476250" y="9614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O</a:t>
                </a:r>
              </a:p>
            </p:txBody>
          </p:sp>
          <p:sp>
            <p:nvSpPr>
              <p:cNvPr id="355" name="Freeform 354"/>
              <p:cNvSpPr/>
              <p:nvPr/>
            </p:nvSpPr>
            <p:spPr bwMode="auto">
              <a:xfrm>
                <a:off x="20591277" y="16437631"/>
                <a:ext cx="784054" cy="923925"/>
              </a:xfrm>
              <a:custGeom>
                <a:avLst/>
                <a:gdLst>
                  <a:gd name="connsiteX0" fmla="*/ 12529 w 784054"/>
                  <a:gd name="connsiteY0" fmla="*/ 390525 h 923925"/>
                  <a:gd name="connsiteX1" fmla="*/ 31579 w 784054"/>
                  <a:gd name="connsiteY1" fmla="*/ 171450 h 923925"/>
                  <a:gd name="connsiteX2" fmla="*/ 60154 w 784054"/>
                  <a:gd name="connsiteY2" fmla="*/ 142875 h 923925"/>
                  <a:gd name="connsiteX3" fmla="*/ 107779 w 784054"/>
                  <a:gd name="connsiteY3" fmla="*/ 104775 h 923925"/>
                  <a:gd name="connsiteX4" fmla="*/ 164929 w 784054"/>
                  <a:gd name="connsiteY4" fmla="*/ 85725 h 923925"/>
                  <a:gd name="connsiteX5" fmla="*/ 193504 w 784054"/>
                  <a:gd name="connsiteY5" fmla="*/ 57150 h 923925"/>
                  <a:gd name="connsiteX6" fmla="*/ 288754 w 784054"/>
                  <a:gd name="connsiteY6" fmla="*/ 38100 h 923925"/>
                  <a:gd name="connsiteX7" fmla="*/ 317329 w 784054"/>
                  <a:gd name="connsiteY7" fmla="*/ 19050 h 923925"/>
                  <a:gd name="connsiteX8" fmla="*/ 374479 w 784054"/>
                  <a:gd name="connsiteY8" fmla="*/ 0 h 923925"/>
                  <a:gd name="connsiteX9" fmla="*/ 526879 w 784054"/>
                  <a:gd name="connsiteY9" fmla="*/ 9525 h 923925"/>
                  <a:gd name="connsiteX10" fmla="*/ 555454 w 784054"/>
                  <a:gd name="connsiteY10" fmla="*/ 19050 h 923925"/>
                  <a:gd name="connsiteX11" fmla="*/ 593554 w 784054"/>
                  <a:gd name="connsiteY11" fmla="*/ 28575 h 923925"/>
                  <a:gd name="connsiteX12" fmla="*/ 622129 w 784054"/>
                  <a:gd name="connsiteY12" fmla="*/ 38100 h 923925"/>
                  <a:gd name="connsiteX13" fmla="*/ 679279 w 784054"/>
                  <a:gd name="connsiteY13" fmla="*/ 76200 h 923925"/>
                  <a:gd name="connsiteX14" fmla="*/ 707854 w 784054"/>
                  <a:gd name="connsiteY14" fmla="*/ 133350 h 923925"/>
                  <a:gd name="connsiteX15" fmla="*/ 736429 w 784054"/>
                  <a:gd name="connsiteY15" fmla="*/ 152400 h 923925"/>
                  <a:gd name="connsiteX16" fmla="*/ 755479 w 784054"/>
                  <a:gd name="connsiteY16" fmla="*/ 361950 h 923925"/>
                  <a:gd name="connsiteX17" fmla="*/ 765004 w 784054"/>
                  <a:gd name="connsiteY17" fmla="*/ 723900 h 923925"/>
                  <a:gd name="connsiteX18" fmla="*/ 774529 w 784054"/>
                  <a:gd name="connsiteY18" fmla="*/ 752475 h 923925"/>
                  <a:gd name="connsiteX19" fmla="*/ 784054 w 784054"/>
                  <a:gd name="connsiteY19" fmla="*/ 790575 h 923925"/>
                  <a:gd name="connsiteX20" fmla="*/ 660229 w 784054"/>
                  <a:gd name="connsiteY20" fmla="*/ 876300 h 923925"/>
                  <a:gd name="connsiteX21" fmla="*/ 631654 w 784054"/>
                  <a:gd name="connsiteY21" fmla="*/ 866775 h 923925"/>
                  <a:gd name="connsiteX22" fmla="*/ 536404 w 784054"/>
                  <a:gd name="connsiteY22" fmla="*/ 876300 h 923925"/>
                  <a:gd name="connsiteX23" fmla="*/ 507829 w 784054"/>
                  <a:gd name="connsiteY23" fmla="*/ 885825 h 923925"/>
                  <a:gd name="connsiteX24" fmla="*/ 460204 w 784054"/>
                  <a:gd name="connsiteY24" fmla="*/ 923925 h 923925"/>
                  <a:gd name="connsiteX25" fmla="*/ 422104 w 784054"/>
                  <a:gd name="connsiteY25" fmla="*/ 914400 h 923925"/>
                  <a:gd name="connsiteX26" fmla="*/ 374479 w 784054"/>
                  <a:gd name="connsiteY26" fmla="*/ 857250 h 923925"/>
                  <a:gd name="connsiteX27" fmla="*/ 374479 w 784054"/>
                  <a:gd name="connsiteY27" fmla="*/ 466725 h 923925"/>
                  <a:gd name="connsiteX28" fmla="*/ 317329 w 784054"/>
                  <a:gd name="connsiteY28" fmla="*/ 419100 h 923925"/>
                  <a:gd name="connsiteX29" fmla="*/ 260179 w 784054"/>
                  <a:gd name="connsiteY29" fmla="*/ 400050 h 923925"/>
                  <a:gd name="connsiteX30" fmla="*/ 222079 w 784054"/>
                  <a:gd name="connsiteY30" fmla="*/ 371475 h 923925"/>
                  <a:gd name="connsiteX31" fmla="*/ 12529 w 784054"/>
                  <a:gd name="connsiteY31" fmla="*/ 3905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84054" h="923925">
                    <a:moveTo>
                      <a:pt x="12529" y="390525"/>
                    </a:moveTo>
                    <a:cubicBezTo>
                      <a:pt x="-19221" y="357188"/>
                      <a:pt x="17736" y="243432"/>
                      <a:pt x="31579" y="171450"/>
                    </a:cubicBezTo>
                    <a:cubicBezTo>
                      <a:pt x="34123" y="158222"/>
                      <a:pt x="52682" y="154083"/>
                      <a:pt x="60154" y="142875"/>
                    </a:cubicBezTo>
                    <a:cubicBezTo>
                      <a:pt x="92428" y="94463"/>
                      <a:pt x="35674" y="126406"/>
                      <a:pt x="107779" y="104775"/>
                    </a:cubicBezTo>
                    <a:cubicBezTo>
                      <a:pt x="127013" y="99005"/>
                      <a:pt x="164929" y="85725"/>
                      <a:pt x="164929" y="85725"/>
                    </a:cubicBezTo>
                    <a:cubicBezTo>
                      <a:pt x="174454" y="76200"/>
                      <a:pt x="180931" y="61986"/>
                      <a:pt x="193504" y="57150"/>
                    </a:cubicBezTo>
                    <a:cubicBezTo>
                      <a:pt x="223725" y="45527"/>
                      <a:pt x="288754" y="38100"/>
                      <a:pt x="288754" y="38100"/>
                    </a:cubicBezTo>
                    <a:cubicBezTo>
                      <a:pt x="298279" y="31750"/>
                      <a:pt x="306868" y="23699"/>
                      <a:pt x="317329" y="19050"/>
                    </a:cubicBezTo>
                    <a:cubicBezTo>
                      <a:pt x="335679" y="10895"/>
                      <a:pt x="374479" y="0"/>
                      <a:pt x="374479" y="0"/>
                    </a:cubicBezTo>
                    <a:cubicBezTo>
                      <a:pt x="425279" y="3175"/>
                      <a:pt x="476260" y="4197"/>
                      <a:pt x="526879" y="9525"/>
                    </a:cubicBezTo>
                    <a:cubicBezTo>
                      <a:pt x="536864" y="10576"/>
                      <a:pt x="545800" y="16292"/>
                      <a:pt x="555454" y="19050"/>
                    </a:cubicBezTo>
                    <a:cubicBezTo>
                      <a:pt x="568041" y="22646"/>
                      <a:pt x="580967" y="24979"/>
                      <a:pt x="593554" y="28575"/>
                    </a:cubicBezTo>
                    <a:cubicBezTo>
                      <a:pt x="603208" y="31333"/>
                      <a:pt x="613352" y="33224"/>
                      <a:pt x="622129" y="38100"/>
                    </a:cubicBezTo>
                    <a:cubicBezTo>
                      <a:pt x="642143" y="49219"/>
                      <a:pt x="679279" y="76200"/>
                      <a:pt x="679279" y="76200"/>
                    </a:cubicBezTo>
                    <a:cubicBezTo>
                      <a:pt x="687026" y="99441"/>
                      <a:pt x="689390" y="114886"/>
                      <a:pt x="707854" y="133350"/>
                    </a:cubicBezTo>
                    <a:cubicBezTo>
                      <a:pt x="715949" y="141445"/>
                      <a:pt x="726904" y="146050"/>
                      <a:pt x="736429" y="152400"/>
                    </a:cubicBezTo>
                    <a:cubicBezTo>
                      <a:pt x="758859" y="242122"/>
                      <a:pt x="749499" y="194515"/>
                      <a:pt x="755479" y="361950"/>
                    </a:cubicBezTo>
                    <a:cubicBezTo>
                      <a:pt x="759787" y="482565"/>
                      <a:pt x="759124" y="603352"/>
                      <a:pt x="765004" y="723900"/>
                    </a:cubicBezTo>
                    <a:cubicBezTo>
                      <a:pt x="765493" y="733928"/>
                      <a:pt x="771771" y="742821"/>
                      <a:pt x="774529" y="752475"/>
                    </a:cubicBezTo>
                    <a:cubicBezTo>
                      <a:pt x="778125" y="765062"/>
                      <a:pt x="780879" y="777875"/>
                      <a:pt x="784054" y="790575"/>
                    </a:cubicBezTo>
                    <a:cubicBezTo>
                      <a:pt x="759404" y="913824"/>
                      <a:pt x="795866" y="895677"/>
                      <a:pt x="660229" y="876300"/>
                    </a:cubicBezTo>
                    <a:cubicBezTo>
                      <a:pt x="650290" y="874880"/>
                      <a:pt x="641179" y="869950"/>
                      <a:pt x="631654" y="866775"/>
                    </a:cubicBezTo>
                    <a:cubicBezTo>
                      <a:pt x="599904" y="869950"/>
                      <a:pt x="567941" y="871448"/>
                      <a:pt x="536404" y="876300"/>
                    </a:cubicBezTo>
                    <a:cubicBezTo>
                      <a:pt x="526481" y="877827"/>
                      <a:pt x="515669" y="879553"/>
                      <a:pt x="507829" y="885825"/>
                    </a:cubicBezTo>
                    <a:cubicBezTo>
                      <a:pt x="446281" y="935064"/>
                      <a:pt x="532028" y="899984"/>
                      <a:pt x="460204" y="923925"/>
                    </a:cubicBezTo>
                    <a:cubicBezTo>
                      <a:pt x="447504" y="920750"/>
                      <a:pt x="433470" y="920895"/>
                      <a:pt x="422104" y="914400"/>
                    </a:cubicBezTo>
                    <a:cubicBezTo>
                      <a:pt x="402359" y="903117"/>
                      <a:pt x="386618" y="875458"/>
                      <a:pt x="374479" y="857250"/>
                    </a:cubicBezTo>
                    <a:cubicBezTo>
                      <a:pt x="374895" y="845182"/>
                      <a:pt x="395982" y="547360"/>
                      <a:pt x="374479" y="466725"/>
                    </a:cubicBezTo>
                    <a:cubicBezTo>
                      <a:pt x="371463" y="455415"/>
                      <a:pt x="328512" y="424070"/>
                      <a:pt x="317329" y="419100"/>
                    </a:cubicBezTo>
                    <a:cubicBezTo>
                      <a:pt x="298979" y="410945"/>
                      <a:pt x="260179" y="400050"/>
                      <a:pt x="260179" y="400050"/>
                    </a:cubicBezTo>
                    <a:cubicBezTo>
                      <a:pt x="247479" y="390525"/>
                      <a:pt x="235862" y="379351"/>
                      <a:pt x="222079" y="371475"/>
                    </a:cubicBezTo>
                    <a:cubicBezTo>
                      <a:pt x="179055" y="346890"/>
                      <a:pt x="44279" y="423862"/>
                      <a:pt x="12529" y="390525"/>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356" name="Freeform 355"/>
              <p:cNvSpPr/>
              <p:nvPr/>
            </p:nvSpPr>
            <p:spPr bwMode="auto">
              <a:xfrm>
                <a:off x="19892548" y="16809106"/>
                <a:ext cx="1082733" cy="584674"/>
              </a:xfrm>
              <a:custGeom>
                <a:avLst/>
                <a:gdLst>
                  <a:gd name="connsiteX0" fmla="*/ 1054158 w 1082733"/>
                  <a:gd name="connsiteY0" fmla="*/ 552450 h 584674"/>
                  <a:gd name="connsiteX1" fmla="*/ 1054158 w 1082733"/>
                  <a:gd name="connsiteY1" fmla="*/ 285750 h 584674"/>
                  <a:gd name="connsiteX2" fmla="*/ 1082733 w 1082733"/>
                  <a:gd name="connsiteY2" fmla="*/ 266700 h 584674"/>
                  <a:gd name="connsiteX3" fmla="*/ 1035108 w 1082733"/>
                  <a:gd name="connsiteY3" fmla="*/ 76200 h 584674"/>
                  <a:gd name="connsiteX4" fmla="*/ 997008 w 1082733"/>
                  <a:gd name="connsiteY4" fmla="*/ 66675 h 584674"/>
                  <a:gd name="connsiteX5" fmla="*/ 968433 w 1082733"/>
                  <a:gd name="connsiteY5" fmla="*/ 57150 h 584674"/>
                  <a:gd name="connsiteX6" fmla="*/ 949383 w 1082733"/>
                  <a:gd name="connsiteY6" fmla="*/ 28575 h 584674"/>
                  <a:gd name="connsiteX7" fmla="*/ 920808 w 1082733"/>
                  <a:gd name="connsiteY7" fmla="*/ 19050 h 584674"/>
                  <a:gd name="connsiteX8" fmla="*/ 711258 w 1082733"/>
                  <a:gd name="connsiteY8" fmla="*/ 38100 h 584674"/>
                  <a:gd name="connsiteX9" fmla="*/ 673158 w 1082733"/>
                  <a:gd name="connsiteY9" fmla="*/ 47625 h 584674"/>
                  <a:gd name="connsiteX10" fmla="*/ 644583 w 1082733"/>
                  <a:gd name="connsiteY10" fmla="*/ 66675 h 584674"/>
                  <a:gd name="connsiteX11" fmla="*/ 616008 w 1082733"/>
                  <a:gd name="connsiteY11" fmla="*/ 76200 h 584674"/>
                  <a:gd name="connsiteX12" fmla="*/ 549333 w 1082733"/>
                  <a:gd name="connsiteY12" fmla="*/ 152400 h 584674"/>
                  <a:gd name="connsiteX13" fmla="*/ 539808 w 1082733"/>
                  <a:gd name="connsiteY13" fmla="*/ 180975 h 584674"/>
                  <a:gd name="connsiteX14" fmla="*/ 425508 w 1082733"/>
                  <a:gd name="connsiteY14" fmla="*/ 180975 h 584674"/>
                  <a:gd name="connsiteX15" fmla="*/ 377883 w 1082733"/>
                  <a:gd name="connsiteY15" fmla="*/ 142875 h 584674"/>
                  <a:gd name="connsiteX16" fmla="*/ 320733 w 1082733"/>
                  <a:gd name="connsiteY16" fmla="*/ 95250 h 584674"/>
                  <a:gd name="connsiteX17" fmla="*/ 254058 w 1082733"/>
                  <a:gd name="connsiteY17" fmla="*/ 76200 h 584674"/>
                  <a:gd name="connsiteX18" fmla="*/ 187383 w 1082733"/>
                  <a:gd name="connsiteY18" fmla="*/ 19050 h 584674"/>
                  <a:gd name="connsiteX19" fmla="*/ 120708 w 1082733"/>
                  <a:gd name="connsiteY19" fmla="*/ 0 h 584674"/>
                  <a:gd name="connsiteX20" fmla="*/ 63558 w 1082733"/>
                  <a:gd name="connsiteY20" fmla="*/ 381000 h 584674"/>
                  <a:gd name="connsiteX21" fmla="*/ 101658 w 1082733"/>
                  <a:gd name="connsiteY21" fmla="*/ 438150 h 584674"/>
                  <a:gd name="connsiteX22" fmla="*/ 196908 w 1082733"/>
                  <a:gd name="connsiteY22" fmla="*/ 466725 h 584674"/>
                  <a:gd name="connsiteX23" fmla="*/ 358833 w 1082733"/>
                  <a:gd name="connsiteY23" fmla="*/ 457200 h 584674"/>
                  <a:gd name="connsiteX24" fmla="*/ 387408 w 1082733"/>
                  <a:gd name="connsiteY24" fmla="*/ 447675 h 584674"/>
                  <a:gd name="connsiteX25" fmla="*/ 463608 w 1082733"/>
                  <a:gd name="connsiteY25" fmla="*/ 457200 h 584674"/>
                  <a:gd name="connsiteX26" fmla="*/ 492183 w 1082733"/>
                  <a:gd name="connsiteY26" fmla="*/ 476250 h 584674"/>
                  <a:gd name="connsiteX27" fmla="*/ 501708 w 1082733"/>
                  <a:gd name="connsiteY27" fmla="*/ 504825 h 584674"/>
                  <a:gd name="connsiteX28" fmla="*/ 558858 w 1082733"/>
                  <a:gd name="connsiteY28" fmla="*/ 523875 h 584674"/>
                  <a:gd name="connsiteX29" fmla="*/ 587433 w 1082733"/>
                  <a:gd name="connsiteY29" fmla="*/ 533400 h 584674"/>
                  <a:gd name="connsiteX30" fmla="*/ 911283 w 1082733"/>
                  <a:gd name="connsiteY30" fmla="*/ 552450 h 584674"/>
                  <a:gd name="connsiteX31" fmla="*/ 1054158 w 1082733"/>
                  <a:gd name="connsiteY31" fmla="*/ 552450 h 58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82733" h="584674">
                    <a:moveTo>
                      <a:pt x="1054158" y="552450"/>
                    </a:moveTo>
                    <a:cubicBezTo>
                      <a:pt x="1077970" y="508000"/>
                      <a:pt x="1034412" y="354862"/>
                      <a:pt x="1054158" y="285750"/>
                    </a:cubicBezTo>
                    <a:cubicBezTo>
                      <a:pt x="1057303" y="274743"/>
                      <a:pt x="1073208" y="273050"/>
                      <a:pt x="1082733" y="266700"/>
                    </a:cubicBezTo>
                    <a:cubicBezTo>
                      <a:pt x="1076722" y="215604"/>
                      <a:pt x="1098490" y="112419"/>
                      <a:pt x="1035108" y="76200"/>
                    </a:cubicBezTo>
                    <a:cubicBezTo>
                      <a:pt x="1023742" y="69705"/>
                      <a:pt x="1009595" y="70271"/>
                      <a:pt x="997008" y="66675"/>
                    </a:cubicBezTo>
                    <a:cubicBezTo>
                      <a:pt x="987354" y="63917"/>
                      <a:pt x="977958" y="60325"/>
                      <a:pt x="968433" y="57150"/>
                    </a:cubicBezTo>
                    <a:cubicBezTo>
                      <a:pt x="962083" y="47625"/>
                      <a:pt x="958322" y="35726"/>
                      <a:pt x="949383" y="28575"/>
                    </a:cubicBezTo>
                    <a:cubicBezTo>
                      <a:pt x="941543" y="22303"/>
                      <a:pt x="930840" y="18649"/>
                      <a:pt x="920808" y="19050"/>
                    </a:cubicBezTo>
                    <a:cubicBezTo>
                      <a:pt x="850726" y="21853"/>
                      <a:pt x="781108" y="31750"/>
                      <a:pt x="711258" y="38100"/>
                    </a:cubicBezTo>
                    <a:cubicBezTo>
                      <a:pt x="698558" y="41275"/>
                      <a:pt x="685190" y="42468"/>
                      <a:pt x="673158" y="47625"/>
                    </a:cubicBezTo>
                    <a:cubicBezTo>
                      <a:pt x="662636" y="52134"/>
                      <a:pt x="654822" y="61555"/>
                      <a:pt x="644583" y="66675"/>
                    </a:cubicBezTo>
                    <a:cubicBezTo>
                      <a:pt x="635603" y="71165"/>
                      <a:pt x="625533" y="73025"/>
                      <a:pt x="616008" y="76200"/>
                    </a:cubicBezTo>
                    <a:cubicBezTo>
                      <a:pt x="571558" y="142875"/>
                      <a:pt x="596958" y="120650"/>
                      <a:pt x="549333" y="152400"/>
                    </a:cubicBezTo>
                    <a:cubicBezTo>
                      <a:pt x="546158" y="161925"/>
                      <a:pt x="548162" y="175406"/>
                      <a:pt x="539808" y="180975"/>
                    </a:cubicBezTo>
                    <a:cubicBezTo>
                      <a:pt x="510314" y="200638"/>
                      <a:pt x="452538" y="184836"/>
                      <a:pt x="425508" y="180975"/>
                    </a:cubicBezTo>
                    <a:cubicBezTo>
                      <a:pt x="409295" y="132337"/>
                      <a:pt x="429046" y="164802"/>
                      <a:pt x="377883" y="142875"/>
                    </a:cubicBezTo>
                    <a:cubicBezTo>
                      <a:pt x="334254" y="124177"/>
                      <a:pt x="361928" y="122713"/>
                      <a:pt x="320733" y="95250"/>
                    </a:cubicBezTo>
                    <a:cubicBezTo>
                      <a:pt x="312534" y="89784"/>
                      <a:pt x="259139" y="77470"/>
                      <a:pt x="254058" y="76200"/>
                    </a:cubicBezTo>
                    <a:cubicBezTo>
                      <a:pt x="231538" y="53680"/>
                      <a:pt x="215894" y="35342"/>
                      <a:pt x="187383" y="19050"/>
                    </a:cubicBezTo>
                    <a:cubicBezTo>
                      <a:pt x="176755" y="12977"/>
                      <a:pt x="128956" y="2062"/>
                      <a:pt x="120708" y="0"/>
                    </a:cubicBezTo>
                    <a:cubicBezTo>
                      <a:pt x="-71907" y="24077"/>
                      <a:pt x="11154" y="-12034"/>
                      <a:pt x="63558" y="381000"/>
                    </a:cubicBezTo>
                    <a:cubicBezTo>
                      <a:pt x="66584" y="403694"/>
                      <a:pt x="79938" y="430910"/>
                      <a:pt x="101658" y="438150"/>
                    </a:cubicBezTo>
                    <a:cubicBezTo>
                      <a:pt x="171227" y="461340"/>
                      <a:pt x="139327" y="452330"/>
                      <a:pt x="196908" y="466725"/>
                    </a:cubicBezTo>
                    <a:cubicBezTo>
                      <a:pt x="250883" y="463550"/>
                      <a:pt x="305033" y="462580"/>
                      <a:pt x="358833" y="457200"/>
                    </a:cubicBezTo>
                    <a:cubicBezTo>
                      <a:pt x="368823" y="456201"/>
                      <a:pt x="377368" y="447675"/>
                      <a:pt x="387408" y="447675"/>
                    </a:cubicBezTo>
                    <a:cubicBezTo>
                      <a:pt x="413006" y="447675"/>
                      <a:pt x="438208" y="454025"/>
                      <a:pt x="463608" y="457200"/>
                    </a:cubicBezTo>
                    <a:cubicBezTo>
                      <a:pt x="473133" y="463550"/>
                      <a:pt x="485032" y="467311"/>
                      <a:pt x="492183" y="476250"/>
                    </a:cubicBezTo>
                    <a:cubicBezTo>
                      <a:pt x="498455" y="484090"/>
                      <a:pt x="493538" y="498989"/>
                      <a:pt x="501708" y="504825"/>
                    </a:cubicBezTo>
                    <a:cubicBezTo>
                      <a:pt x="518048" y="516497"/>
                      <a:pt x="539808" y="517525"/>
                      <a:pt x="558858" y="523875"/>
                    </a:cubicBezTo>
                    <a:lnTo>
                      <a:pt x="587433" y="533400"/>
                    </a:lnTo>
                    <a:cubicBezTo>
                      <a:pt x="686076" y="632043"/>
                      <a:pt x="599366" y="559231"/>
                      <a:pt x="911283" y="552450"/>
                    </a:cubicBezTo>
                    <a:cubicBezTo>
                      <a:pt x="958897" y="551415"/>
                      <a:pt x="1030346" y="596900"/>
                      <a:pt x="1054158" y="55245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rPr>
                  <a:t>O</a:t>
                </a:r>
              </a:p>
            </p:txBody>
          </p:sp>
        </p:grpSp>
      </p:grpSp>
      <p:sp>
        <p:nvSpPr>
          <p:cNvPr id="436" name="Text Box 404"/>
          <p:cNvSpPr txBox="1">
            <a:spLocks noChangeArrowheads="1"/>
          </p:cNvSpPr>
          <p:nvPr/>
        </p:nvSpPr>
        <p:spPr bwMode="auto">
          <a:xfrm>
            <a:off x="23088600" y="11201400"/>
            <a:ext cx="11455707" cy="31431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200" dirty="0" smtClean="0">
                <a:solidFill>
                  <a:srgbClr val="393939"/>
                </a:solidFill>
                <a:latin typeface="Gill Sans" pitchFamily="34" charset="0"/>
              </a:rPr>
              <a:t>Rendered images can </a:t>
            </a:r>
            <a:r>
              <a:rPr lang="en-US" sz="4200" dirty="0" smtClean="0">
                <a:solidFill>
                  <a:srgbClr val="393939"/>
                </a:solidFill>
                <a:latin typeface="Gill Sans" pitchFamily="34" charset="0"/>
              </a:rPr>
              <a:t>be </a:t>
            </a:r>
            <a:r>
              <a:rPr lang="en-US" sz="4200" dirty="0" smtClean="0">
                <a:solidFill>
                  <a:srgbClr val="393939"/>
                </a:solidFill>
                <a:latin typeface="Gill Sans" pitchFamily="34" charset="0"/>
              </a:rPr>
              <a:t>quite realistic</a:t>
            </a:r>
          </a:p>
          <a:p>
            <a:pPr marL="457200" lvl="1" indent="-365760" eaLnBrk="1" hangingPunct="1">
              <a:spcBef>
                <a:spcPts val="1500"/>
              </a:spcBef>
              <a:buFontTx/>
              <a:buChar char="•"/>
            </a:pPr>
            <a:r>
              <a:rPr lang="en-US" sz="4200" dirty="0">
                <a:solidFill>
                  <a:srgbClr val="393939"/>
                </a:solidFill>
                <a:latin typeface="Gill Sans" pitchFamily="34" charset="0"/>
              </a:rPr>
              <a:t>K</a:t>
            </a:r>
            <a:r>
              <a:rPr lang="en-US" sz="4200" dirty="0" smtClean="0">
                <a:solidFill>
                  <a:srgbClr val="393939"/>
                </a:solidFill>
                <a:latin typeface="Gill Sans" pitchFamily="34" charset="0"/>
              </a:rPr>
              <a:t>now what, where, and the extents of every object in the image</a:t>
            </a:r>
          </a:p>
          <a:p>
            <a:pPr marL="457200" lvl="1" indent="-365760" eaLnBrk="1" hangingPunct="1">
              <a:spcBef>
                <a:spcPts val="1500"/>
              </a:spcBef>
              <a:buFontTx/>
              <a:buChar char="•"/>
            </a:pPr>
            <a:r>
              <a:rPr lang="en-US" sz="4200" dirty="0" smtClean="0">
                <a:solidFill>
                  <a:srgbClr val="393939"/>
                </a:solidFill>
                <a:latin typeface="Gill Sans" pitchFamily="34" charset="0"/>
              </a:rPr>
              <a:t>Automatically label this data!</a:t>
            </a:r>
            <a:endParaRPr lang="en-US" sz="4200" dirty="0">
              <a:solidFill>
                <a:srgbClr val="393939"/>
              </a:solidFill>
              <a:latin typeface="Gill Sans" pitchFamily="34" charset="0"/>
            </a:endParaRPr>
          </a:p>
        </p:txBody>
      </p:sp>
      <p:cxnSp>
        <p:nvCxnSpPr>
          <p:cNvPr id="365" name="Straight Connector 364"/>
          <p:cNvCxnSpPr/>
          <p:nvPr/>
        </p:nvCxnSpPr>
        <p:spPr bwMode="auto">
          <a:xfrm>
            <a:off x="9220201" y="14922017"/>
            <a:ext cx="25324106" cy="0"/>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9" name="Isosceles Triangle 368"/>
          <p:cNvSpPr/>
          <p:nvPr/>
        </p:nvSpPr>
        <p:spPr bwMode="auto">
          <a:xfrm rot="5400000">
            <a:off x="5444045" y="8134360"/>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4" name="Isosceles Triangle 443"/>
          <p:cNvSpPr/>
          <p:nvPr/>
        </p:nvSpPr>
        <p:spPr bwMode="auto">
          <a:xfrm rot="5400000">
            <a:off x="12939448" y="813435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5" name="Isosceles Triangle 444"/>
          <p:cNvSpPr/>
          <p:nvPr/>
        </p:nvSpPr>
        <p:spPr bwMode="auto">
          <a:xfrm rot="5400000">
            <a:off x="20380930" y="813435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6" name="Isosceles Triangle 445"/>
          <p:cNvSpPr/>
          <p:nvPr/>
        </p:nvSpPr>
        <p:spPr bwMode="auto">
          <a:xfrm rot="5400000">
            <a:off x="28630373" y="813435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47" name="Isosceles Triangle 446"/>
          <p:cNvSpPr/>
          <p:nvPr/>
        </p:nvSpPr>
        <p:spPr bwMode="auto">
          <a:xfrm rot="5400000">
            <a:off x="36071855" y="813435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nvGrpSpPr>
          <p:cNvPr id="2061" name="Group 2060"/>
          <p:cNvGrpSpPr/>
          <p:nvPr/>
        </p:nvGrpSpPr>
        <p:grpSpPr>
          <a:xfrm>
            <a:off x="17219707" y="10733473"/>
            <a:ext cx="4895512" cy="3894464"/>
            <a:chOff x="18248962" y="10733473"/>
            <a:chExt cx="4895512" cy="3894464"/>
          </a:xfrm>
        </p:grpSpPr>
        <p:sp>
          <p:nvSpPr>
            <p:cNvPr id="430" name="Rectangle 429"/>
            <p:cNvSpPr/>
            <p:nvPr/>
          </p:nvSpPr>
          <p:spPr>
            <a:xfrm>
              <a:off x="18982996" y="10733473"/>
              <a:ext cx="3493264" cy="923330"/>
            </a:xfrm>
            <a:prstGeom prst="rect">
              <a:avLst/>
            </a:prstGeom>
          </p:spPr>
          <p:txBody>
            <a:bodyPr wrap="none">
              <a:spAutoFit/>
            </a:bodyPr>
            <a:lstStyle/>
            <a:p>
              <a:pPr algn="ctr" defTabSz="4703763"/>
              <a:r>
                <a:rPr lang="en-US" sz="5400" b="1" dirty="0" smtClean="0">
                  <a:solidFill>
                    <a:srgbClr val="EA7D00"/>
                  </a:solidFill>
                </a:rPr>
                <a:t>Simulated</a:t>
              </a:r>
              <a:endParaRPr lang="en-US" sz="5400" b="1" dirty="0">
                <a:solidFill>
                  <a:srgbClr val="EA7D00"/>
                </a:solidFill>
              </a:endParaRPr>
            </a:p>
          </p:txBody>
        </p:sp>
        <p:pic>
          <p:nvPicPr>
            <p:cNvPr id="370" name="Picture 36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48962" y="11756472"/>
              <a:ext cx="4895512" cy="2871465"/>
            </a:xfrm>
            <a:prstGeom prst="rect">
              <a:avLst/>
            </a:prstGeom>
            <a:effectLst>
              <a:softEdge rad="127000"/>
            </a:effectLst>
          </p:spPr>
        </p:pic>
      </p:grpSp>
      <p:grpSp>
        <p:nvGrpSpPr>
          <p:cNvPr id="37" name="Group 36"/>
          <p:cNvGrpSpPr/>
          <p:nvPr/>
        </p:nvGrpSpPr>
        <p:grpSpPr>
          <a:xfrm>
            <a:off x="30073762" y="14996748"/>
            <a:ext cx="4461053" cy="3493382"/>
            <a:chOff x="28727399" y="14996748"/>
            <a:chExt cx="4461053" cy="3493382"/>
          </a:xfrm>
        </p:grpSpPr>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l="19259" t="11673" r="21756" b="8567"/>
            <a:stretch/>
          </p:blipFill>
          <p:spPr>
            <a:xfrm>
              <a:off x="28727399" y="15890788"/>
              <a:ext cx="4414543" cy="2599342"/>
            </a:xfrm>
            <a:prstGeom prst="rect">
              <a:avLst/>
            </a:prstGeom>
          </p:spPr>
        </p:pic>
        <p:grpSp>
          <p:nvGrpSpPr>
            <p:cNvPr id="35" name="Group 34"/>
            <p:cNvGrpSpPr/>
            <p:nvPr/>
          </p:nvGrpSpPr>
          <p:grpSpPr>
            <a:xfrm>
              <a:off x="28913343" y="14996748"/>
              <a:ext cx="4275109" cy="3426467"/>
              <a:chOff x="28913343" y="14996748"/>
              <a:chExt cx="4275109" cy="3426467"/>
            </a:xfrm>
          </p:grpSpPr>
          <p:sp>
            <p:nvSpPr>
              <p:cNvPr id="59" name="Rectangle 58"/>
              <p:cNvSpPr/>
              <p:nvPr/>
            </p:nvSpPr>
            <p:spPr>
              <a:xfrm>
                <a:off x="29749901" y="14996748"/>
                <a:ext cx="2069798" cy="923330"/>
              </a:xfrm>
              <a:prstGeom prst="rect">
                <a:avLst/>
              </a:prstGeom>
            </p:spPr>
            <p:txBody>
              <a:bodyPr wrap="none">
                <a:spAutoFit/>
              </a:bodyPr>
              <a:lstStyle/>
              <a:p>
                <a:pPr algn="ctr" defTabSz="4703763"/>
                <a:r>
                  <a:rPr lang="en-US" sz="5400" b="1" dirty="0" smtClean="0">
                    <a:solidFill>
                      <a:srgbClr val="EA7D00"/>
                    </a:solidFill>
                  </a:rPr>
                  <a:t>Noise</a:t>
                </a:r>
                <a:endParaRPr lang="en-US" sz="5400" b="1" dirty="0">
                  <a:solidFill>
                    <a:srgbClr val="EA7D00"/>
                  </a:solidFill>
                </a:endParaRPr>
              </a:p>
            </p:txBody>
          </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913343" y="16171853"/>
                <a:ext cx="4275109" cy="2251362"/>
              </a:xfrm>
              <a:prstGeom prst="rect">
                <a:avLst/>
              </a:prstGeom>
            </p:spPr>
          </p:pic>
        </p:grpSp>
      </p:grpSp>
      <p:sp>
        <p:nvSpPr>
          <p:cNvPr id="64" name="Rectangle 63"/>
          <p:cNvSpPr/>
          <p:nvPr/>
        </p:nvSpPr>
        <p:spPr>
          <a:xfrm>
            <a:off x="25374600" y="14996748"/>
            <a:ext cx="4532011" cy="923330"/>
          </a:xfrm>
          <a:prstGeom prst="rect">
            <a:avLst/>
          </a:prstGeom>
        </p:spPr>
        <p:txBody>
          <a:bodyPr wrap="none">
            <a:spAutoFit/>
          </a:bodyPr>
          <a:lstStyle/>
          <a:p>
            <a:pPr algn="ctr" defTabSz="4703763"/>
            <a:r>
              <a:rPr lang="en-US" sz="5400" b="1" dirty="0" smtClean="0">
                <a:solidFill>
                  <a:srgbClr val="EA7D00"/>
                </a:solidFill>
              </a:rPr>
              <a:t>Stereoscopic</a:t>
            </a:r>
            <a:endParaRPr lang="en-US" sz="5400" b="1" dirty="0">
              <a:solidFill>
                <a:srgbClr val="EA7D00"/>
              </a:solidFill>
            </a:endParaRPr>
          </a:p>
        </p:txBody>
      </p:sp>
      <p:grpSp>
        <p:nvGrpSpPr>
          <p:cNvPr id="20" name="Group 19"/>
          <p:cNvGrpSpPr/>
          <p:nvPr/>
        </p:nvGrpSpPr>
        <p:grpSpPr>
          <a:xfrm>
            <a:off x="25449038" y="16244004"/>
            <a:ext cx="4726162" cy="2107060"/>
            <a:chOff x="18845201" y="21564599"/>
            <a:chExt cx="4726162" cy="2107060"/>
          </a:xfrm>
        </p:grpSpPr>
        <p:pic>
          <p:nvPicPr>
            <p:cNvPr id="17" name="Picture 16"/>
            <p:cNvPicPr>
              <a:picLocks noChangeAspect="1"/>
            </p:cNvPicPr>
            <p:nvPr/>
          </p:nvPicPr>
          <p:blipFill rotWithShape="1">
            <a:blip r:embed="rId14">
              <a:extLst>
                <a:ext uri="{28A0092B-C50C-407E-A947-70E740481C1C}">
                  <a14:useLocalDpi xmlns:a14="http://schemas.microsoft.com/office/drawing/2010/main" val="0"/>
                </a:ext>
              </a:extLst>
            </a:blip>
            <a:srcRect t="20986" b="47536"/>
            <a:stretch/>
          </p:blipFill>
          <p:spPr>
            <a:xfrm>
              <a:off x="18845201" y="21564599"/>
              <a:ext cx="3631059" cy="1143001"/>
            </a:xfrm>
            <a:prstGeom prst="rect">
              <a:avLst/>
            </a:prstGeom>
          </p:spPr>
        </p:pic>
        <p:pic>
          <p:nvPicPr>
            <p:cNvPr id="62" name="Picture 61"/>
            <p:cNvPicPr>
              <a:picLocks noChangeAspect="1"/>
            </p:cNvPicPr>
            <p:nvPr/>
          </p:nvPicPr>
          <p:blipFill rotWithShape="1">
            <a:blip r:embed="rId14">
              <a:extLst>
                <a:ext uri="{28A0092B-C50C-407E-A947-70E740481C1C}">
                  <a14:useLocalDpi xmlns:a14="http://schemas.microsoft.com/office/drawing/2010/main" val="0"/>
                </a:ext>
              </a:extLst>
            </a:blip>
            <a:srcRect t="73450"/>
            <a:stretch/>
          </p:blipFill>
          <p:spPr>
            <a:xfrm>
              <a:off x="19940304" y="22707600"/>
              <a:ext cx="3631059" cy="964059"/>
            </a:xfrm>
            <a:prstGeom prst="rect">
              <a:avLst/>
            </a:prstGeom>
          </p:spPr>
        </p:pic>
      </p:grpSp>
      <p:sp>
        <p:nvSpPr>
          <p:cNvPr id="65" name="Isosceles Triangle 64"/>
          <p:cNvSpPr/>
          <p:nvPr/>
        </p:nvSpPr>
        <p:spPr bwMode="auto">
          <a:xfrm rot="16200000">
            <a:off x="21458910" y="12842738"/>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6" name="Isosceles Triangle 65"/>
          <p:cNvSpPr/>
          <p:nvPr/>
        </p:nvSpPr>
        <p:spPr bwMode="auto">
          <a:xfrm rot="5400000">
            <a:off x="24117300" y="16719309"/>
            <a:ext cx="2286000" cy="381000"/>
          </a:xfrm>
          <a:prstGeom prst="triangle">
            <a:avLst/>
          </a:prstGeom>
          <a:solidFill>
            <a:srgbClr val="EA7D00"/>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7" name="Text Box 404"/>
          <p:cNvSpPr txBox="1">
            <a:spLocks noChangeArrowheads="1"/>
          </p:cNvSpPr>
          <p:nvPr/>
        </p:nvSpPr>
        <p:spPr bwMode="auto">
          <a:xfrm>
            <a:off x="17158236" y="15205164"/>
            <a:ext cx="7911564" cy="333552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200" dirty="0" smtClean="0">
                <a:solidFill>
                  <a:srgbClr val="393939"/>
                </a:solidFill>
                <a:latin typeface="Gill Sans" pitchFamily="34" charset="0"/>
              </a:rPr>
              <a:t>Easily add:</a:t>
            </a:r>
          </a:p>
          <a:p>
            <a:pPr marL="1448752" lvl="4" indent="-571500" eaLnBrk="1" hangingPunct="1">
              <a:spcBef>
                <a:spcPts val="1500"/>
              </a:spcBef>
              <a:buFont typeface="Wingdings" panose="05000000000000000000" pitchFamily="2" charset="2"/>
              <a:buChar char="§"/>
            </a:pPr>
            <a:r>
              <a:rPr lang="en-US" sz="4200" dirty="0" smtClean="0">
                <a:solidFill>
                  <a:srgbClr val="393939"/>
                </a:solidFill>
                <a:latin typeface="Gill Sans" pitchFamily="34" charset="0"/>
              </a:rPr>
              <a:t>Features or noise</a:t>
            </a:r>
          </a:p>
          <a:p>
            <a:pPr marL="1448752" lvl="4" indent="-571500" eaLnBrk="1" hangingPunct="1">
              <a:spcBef>
                <a:spcPts val="1500"/>
              </a:spcBef>
              <a:buFont typeface="Wingdings" panose="05000000000000000000" pitchFamily="2" charset="2"/>
              <a:buChar char="§"/>
            </a:pPr>
            <a:r>
              <a:rPr lang="en-US" sz="4200" dirty="0" smtClean="0">
                <a:solidFill>
                  <a:srgbClr val="393939"/>
                </a:solidFill>
                <a:latin typeface="Gill Sans" pitchFamily="34" charset="0"/>
              </a:rPr>
              <a:t>Time of day shadows</a:t>
            </a:r>
          </a:p>
          <a:p>
            <a:pPr marL="1448752" lvl="4" indent="-571500" eaLnBrk="1" hangingPunct="1">
              <a:spcBef>
                <a:spcPts val="1500"/>
              </a:spcBef>
              <a:buFont typeface="Wingdings" panose="05000000000000000000" pitchFamily="2" charset="2"/>
              <a:buChar char="§"/>
            </a:pPr>
            <a:r>
              <a:rPr lang="en-US" sz="4200" dirty="0" smtClean="0">
                <a:solidFill>
                  <a:srgbClr val="393939"/>
                </a:solidFill>
                <a:latin typeface="Gill Sans" pitchFamily="34" charset="0"/>
              </a:rPr>
              <a:t>Satellite perspective</a:t>
            </a:r>
          </a:p>
        </p:txBody>
      </p:sp>
      <p:sp>
        <p:nvSpPr>
          <p:cNvPr id="70" name="Rectangle 9"/>
          <p:cNvSpPr>
            <a:spLocks noChangeArrowheads="1"/>
          </p:cNvSpPr>
          <p:nvPr/>
        </p:nvSpPr>
        <p:spPr bwMode="auto">
          <a:xfrm>
            <a:off x="9227148" y="15331682"/>
            <a:ext cx="7232801" cy="1093115"/>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Network</a:t>
            </a:r>
            <a:endParaRPr lang="en-US" sz="6000" b="1" dirty="0">
              <a:solidFill>
                <a:srgbClr val="FFFFFF"/>
              </a:solidFill>
              <a:latin typeface="+mj-lt"/>
            </a:endParaRPr>
          </a:p>
        </p:txBody>
      </p:sp>
      <p:sp>
        <p:nvSpPr>
          <p:cNvPr id="77" name="Rectangle 9"/>
          <p:cNvSpPr>
            <a:spLocks noChangeArrowheads="1"/>
          </p:cNvSpPr>
          <p:nvPr/>
        </p:nvSpPr>
        <p:spPr bwMode="auto">
          <a:xfrm>
            <a:off x="-20314" y="22821901"/>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Tech Stack</a:t>
            </a:r>
            <a:endParaRPr lang="en-US" sz="6000" b="1" dirty="0">
              <a:solidFill>
                <a:srgbClr val="FFFFFF"/>
              </a:solidFill>
              <a:latin typeface="+mj-lt"/>
            </a:endParaRPr>
          </a:p>
        </p:txBody>
      </p:sp>
      <p:pic>
        <p:nvPicPr>
          <p:cNvPr id="2065" name="Picture 2064"/>
          <p:cNvPicPr>
            <a:picLocks noChangeAspect="1"/>
          </p:cNvPicPr>
          <p:nvPr/>
        </p:nvPicPr>
        <p:blipFill rotWithShape="1">
          <a:blip r:embed="rId15">
            <a:extLst>
              <a:ext uri="{28A0092B-C50C-407E-A947-70E740481C1C}">
                <a14:useLocalDpi xmlns:a14="http://schemas.microsoft.com/office/drawing/2010/main" val="0"/>
              </a:ext>
            </a:extLst>
          </a:blip>
          <a:srcRect t="13873" b="26119"/>
          <a:stretch/>
        </p:blipFill>
        <p:spPr>
          <a:xfrm>
            <a:off x="482982" y="24079200"/>
            <a:ext cx="4914286" cy="990600"/>
          </a:xfrm>
          <a:prstGeom prst="rect">
            <a:avLst/>
          </a:prstGeom>
        </p:spPr>
      </p:pic>
      <p:pic>
        <p:nvPicPr>
          <p:cNvPr id="2066" name="Picture 206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02968" y="24053315"/>
            <a:ext cx="3223233" cy="983086"/>
          </a:xfrm>
          <a:prstGeom prst="rect">
            <a:avLst/>
          </a:prstGeom>
        </p:spPr>
      </p:pic>
      <p:pic>
        <p:nvPicPr>
          <p:cNvPr id="2069" name="Picture 2068"/>
          <p:cNvPicPr>
            <a:picLocks noChangeAspect="1"/>
          </p:cNvPicPr>
          <p:nvPr/>
        </p:nvPicPr>
        <p:blipFill rotWithShape="1">
          <a:blip r:embed="rId17">
            <a:extLst>
              <a:ext uri="{28A0092B-C50C-407E-A947-70E740481C1C}">
                <a14:useLocalDpi xmlns:a14="http://schemas.microsoft.com/office/drawing/2010/main" val="0"/>
              </a:ext>
            </a:extLst>
          </a:blip>
          <a:srcRect l="268" t="8043" r="-268" b="7578"/>
          <a:stretch/>
        </p:blipFill>
        <p:spPr>
          <a:xfrm>
            <a:off x="597022" y="25268457"/>
            <a:ext cx="4686207" cy="1142999"/>
          </a:xfrm>
          <a:prstGeom prst="rect">
            <a:avLst/>
          </a:prstGeom>
        </p:spPr>
      </p:pic>
      <p:pic>
        <p:nvPicPr>
          <p:cNvPr id="2070" name="Picture 20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71248" y="25117348"/>
            <a:ext cx="2667957" cy="1160561"/>
          </a:xfrm>
          <a:prstGeom prst="rect">
            <a:avLst/>
          </a:prstGeom>
        </p:spPr>
      </p:pic>
      <p:pic>
        <p:nvPicPr>
          <p:cNvPr id="2071" name="Picture 207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347016" y="26693177"/>
            <a:ext cx="3186219" cy="1167994"/>
          </a:xfrm>
          <a:prstGeom prst="rect">
            <a:avLst/>
          </a:prstGeom>
        </p:spPr>
      </p:pic>
      <p:pic>
        <p:nvPicPr>
          <p:cNvPr id="2072" name="Picture 207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2982" y="30805567"/>
            <a:ext cx="4914286" cy="1592592"/>
          </a:xfrm>
          <a:prstGeom prst="rect">
            <a:avLst/>
          </a:prstGeom>
        </p:spPr>
      </p:pic>
      <p:pic>
        <p:nvPicPr>
          <p:cNvPr id="2073" name="Picture 207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6715" y="29645819"/>
            <a:ext cx="4466821" cy="744470"/>
          </a:xfrm>
          <a:prstGeom prst="rect">
            <a:avLst/>
          </a:prstGeom>
        </p:spPr>
      </p:pic>
      <p:pic>
        <p:nvPicPr>
          <p:cNvPr id="2075" name="Picture 207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573480" y="30099000"/>
            <a:ext cx="3263492" cy="2488889"/>
          </a:xfrm>
          <a:prstGeom prst="rect">
            <a:avLst/>
          </a:prstGeom>
        </p:spPr>
      </p:pic>
      <p:pic>
        <p:nvPicPr>
          <p:cNvPr id="2077" name="Picture 207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56505" y="26358856"/>
            <a:ext cx="1297442" cy="1634777"/>
          </a:xfrm>
          <a:prstGeom prst="rect">
            <a:avLst/>
          </a:prstGeom>
        </p:spPr>
      </p:pic>
      <p:pic>
        <p:nvPicPr>
          <p:cNvPr id="2078" name="Picture 2077"/>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58781" y="27965400"/>
            <a:ext cx="5362689" cy="1287045"/>
          </a:xfrm>
          <a:prstGeom prst="rect">
            <a:avLst/>
          </a:prstGeom>
        </p:spPr>
      </p:pic>
      <p:pic>
        <p:nvPicPr>
          <p:cNvPr id="2079" name="Picture 207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798765" y="28074580"/>
            <a:ext cx="2812922" cy="1943474"/>
          </a:xfrm>
          <a:prstGeom prst="rect">
            <a:avLst/>
          </a:prstGeom>
        </p:spPr>
      </p:pic>
      <p:sp>
        <p:nvSpPr>
          <p:cNvPr id="98" name="Rectangle 9"/>
          <p:cNvSpPr>
            <a:spLocks noChangeArrowheads="1"/>
          </p:cNvSpPr>
          <p:nvPr/>
        </p:nvSpPr>
        <p:spPr bwMode="auto">
          <a:xfrm>
            <a:off x="17174400" y="18972006"/>
            <a:ext cx="17344201" cy="1059628"/>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Results</a:t>
            </a:r>
            <a:endParaRPr lang="en-US" sz="6000" b="1" dirty="0">
              <a:solidFill>
                <a:srgbClr val="FFFFFF"/>
              </a:solidFill>
              <a:latin typeface="+mj-lt"/>
            </a:endParaRPr>
          </a:p>
        </p:txBody>
      </p:sp>
      <p:pic>
        <p:nvPicPr>
          <p:cNvPr id="32" name="Picture 3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62233" y="12649200"/>
            <a:ext cx="7334339" cy="9442748"/>
          </a:xfrm>
          <a:prstGeom prst="rect">
            <a:avLst/>
          </a:prstGeom>
        </p:spPr>
      </p:pic>
      <p:pic>
        <p:nvPicPr>
          <p:cNvPr id="33" name="Picture 3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6185902" y="12649200"/>
            <a:ext cx="7031393" cy="11441617"/>
          </a:xfrm>
          <a:prstGeom prst="rect">
            <a:avLst/>
          </a:prstGeom>
        </p:spPr>
      </p:pic>
      <p:sp>
        <p:nvSpPr>
          <p:cNvPr id="101" name="Rectangle 9"/>
          <p:cNvSpPr>
            <a:spLocks noChangeArrowheads="1"/>
          </p:cNvSpPr>
          <p:nvPr/>
        </p:nvSpPr>
        <p:spPr bwMode="auto">
          <a:xfrm>
            <a:off x="35031686" y="28734008"/>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Next Steps</a:t>
            </a:r>
            <a:endParaRPr lang="en-US" sz="6000" b="1" dirty="0">
              <a:solidFill>
                <a:srgbClr val="FFFFFF"/>
              </a:solidFill>
              <a:latin typeface="+mj-lt"/>
            </a:endParaRPr>
          </a:p>
        </p:txBody>
      </p:sp>
      <p:sp>
        <p:nvSpPr>
          <p:cNvPr id="102" name="Text Box 404"/>
          <p:cNvSpPr txBox="1">
            <a:spLocks noChangeArrowheads="1"/>
          </p:cNvSpPr>
          <p:nvPr/>
        </p:nvSpPr>
        <p:spPr bwMode="auto">
          <a:xfrm>
            <a:off x="35031686" y="29946600"/>
            <a:ext cx="8742039" cy="24968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457200" lvl="1" indent="-365760" eaLnBrk="1" hangingPunct="1">
              <a:spcBef>
                <a:spcPts val="1500"/>
              </a:spcBef>
              <a:buFontTx/>
              <a:buChar char="•"/>
            </a:pPr>
            <a:r>
              <a:rPr lang="en-US" sz="4200" dirty="0" smtClean="0">
                <a:solidFill>
                  <a:srgbClr val="393939"/>
                </a:solidFill>
                <a:latin typeface="Gill Sans" pitchFamily="34" charset="0"/>
              </a:rPr>
              <a:t>Categorical </a:t>
            </a:r>
            <a:r>
              <a:rPr lang="en-US" sz="4200" dirty="0" smtClean="0">
                <a:solidFill>
                  <a:srgbClr val="393939"/>
                </a:solidFill>
                <a:latin typeface="Gill Sans" pitchFamily="34" charset="0"/>
              </a:rPr>
              <a:t>Predictor</a:t>
            </a:r>
            <a:endParaRPr lang="en-US" sz="4200" dirty="0" smtClean="0">
              <a:solidFill>
                <a:srgbClr val="393939"/>
              </a:solidFill>
              <a:latin typeface="Gill Sans" pitchFamily="34" charset="0"/>
            </a:endParaRPr>
          </a:p>
          <a:p>
            <a:pPr marL="457200" lvl="1" indent="-365760" eaLnBrk="1" hangingPunct="1">
              <a:spcBef>
                <a:spcPts val="1500"/>
              </a:spcBef>
              <a:buFontTx/>
              <a:buChar char="•"/>
            </a:pPr>
            <a:r>
              <a:rPr lang="en-US" sz="4200" dirty="0" smtClean="0">
                <a:solidFill>
                  <a:srgbClr val="393939"/>
                </a:solidFill>
                <a:latin typeface="Gill Sans" pitchFamily="34" charset="0"/>
              </a:rPr>
              <a:t>Robot Navigation</a:t>
            </a:r>
          </a:p>
          <a:p>
            <a:pPr marL="457200" lvl="1" indent="-365760" eaLnBrk="1" hangingPunct="1">
              <a:spcBef>
                <a:spcPts val="1500"/>
              </a:spcBef>
              <a:buFontTx/>
              <a:buChar char="•"/>
            </a:pPr>
            <a:r>
              <a:rPr lang="en-US" sz="4200" dirty="0" err="1" smtClean="0">
                <a:solidFill>
                  <a:srgbClr val="393939"/>
                </a:solidFill>
                <a:latin typeface="Gill Sans" pitchFamily="34" charset="0"/>
              </a:rPr>
              <a:t>TensorFlow</a:t>
            </a:r>
            <a:r>
              <a:rPr lang="en-US" sz="4200" dirty="0" smtClean="0">
                <a:solidFill>
                  <a:srgbClr val="393939"/>
                </a:solidFill>
                <a:latin typeface="Gill Sans" pitchFamily="34" charset="0"/>
              </a:rPr>
              <a:t> Deep </a:t>
            </a:r>
            <a:r>
              <a:rPr lang="en-US" sz="4200" dirty="0" smtClean="0">
                <a:solidFill>
                  <a:srgbClr val="393939"/>
                </a:solidFill>
                <a:latin typeface="Gill Sans" pitchFamily="34" charset="0"/>
              </a:rPr>
              <a:t>Dive</a:t>
            </a:r>
            <a:endParaRPr lang="en-US" sz="4200" dirty="0" smtClean="0">
              <a:solidFill>
                <a:srgbClr val="393939"/>
              </a:solidFill>
              <a:latin typeface="Gill Sans" pitchFamily="34" charset="0"/>
            </a:endParaRPr>
          </a:p>
        </p:txBody>
      </p:sp>
      <p:sp>
        <p:nvSpPr>
          <p:cNvPr id="9" name="Rectangle 8"/>
          <p:cNvSpPr/>
          <p:nvPr/>
        </p:nvSpPr>
        <p:spPr>
          <a:xfrm>
            <a:off x="3600246" y="5313956"/>
            <a:ext cx="36492812" cy="923330"/>
          </a:xfrm>
          <a:prstGeom prst="rect">
            <a:avLst/>
          </a:prstGeom>
        </p:spPr>
        <p:txBody>
          <a:bodyPr wrap="none">
            <a:spAutoFit/>
          </a:bodyPr>
          <a:lstStyle/>
          <a:p>
            <a:pPr marL="91440" lvl="1" algn="ctr">
              <a:spcBef>
                <a:spcPts val="1500"/>
              </a:spcBef>
            </a:pPr>
            <a:r>
              <a:rPr lang="en-US" sz="5400" dirty="0" smtClean="0">
                <a:solidFill>
                  <a:srgbClr val="393939"/>
                </a:solidFill>
                <a:latin typeface="Gill Sans" pitchFamily="34" charset="0"/>
              </a:rPr>
              <a:t>TRAIN CONVOLUTIONAL NEURAL NETWORK IN VIRTUAL WORLD TO NAVIGATE ROBOT IN PHYSICAL WORLD</a:t>
            </a:r>
            <a:endParaRPr lang="en-US" sz="5400" dirty="0">
              <a:solidFill>
                <a:srgbClr val="393939"/>
              </a:solidFill>
              <a:latin typeface="Gill Sans" pitchFamily="34" charset="0"/>
            </a:endParaRPr>
          </a:p>
        </p:txBody>
      </p:sp>
      <p:sp>
        <p:nvSpPr>
          <p:cNvPr id="85" name="Rectangle 84"/>
          <p:cNvSpPr/>
          <p:nvPr/>
        </p:nvSpPr>
        <p:spPr>
          <a:xfrm>
            <a:off x="258781" y="10971070"/>
            <a:ext cx="8526257" cy="1384995"/>
          </a:xfrm>
          <a:prstGeom prst="rect">
            <a:avLst/>
          </a:prstGeom>
        </p:spPr>
        <p:txBody>
          <a:bodyPr wrap="square">
            <a:spAutoFit/>
          </a:bodyPr>
          <a:lstStyle/>
          <a:p>
            <a:pPr marL="91440" lvl="1">
              <a:spcBef>
                <a:spcPts val="1500"/>
              </a:spcBef>
            </a:pPr>
            <a:r>
              <a:rPr lang="en-US" sz="4200" dirty="0">
                <a:solidFill>
                  <a:srgbClr val="393939"/>
                </a:solidFill>
                <a:latin typeface="Gill Sans" pitchFamily="34" charset="0"/>
              </a:rPr>
              <a:t>D</a:t>
            </a:r>
            <a:r>
              <a:rPr lang="en-US" sz="4200" dirty="0" smtClean="0">
                <a:solidFill>
                  <a:srgbClr val="393939"/>
                </a:solidFill>
                <a:latin typeface="Gill Sans" pitchFamily="34" charset="0"/>
              </a:rPr>
              <a:t>ata </a:t>
            </a:r>
            <a:r>
              <a:rPr lang="en-US" sz="4200" dirty="0">
                <a:solidFill>
                  <a:srgbClr val="393939"/>
                </a:solidFill>
                <a:latin typeface="Gill Sans" pitchFamily="34" charset="0"/>
              </a:rPr>
              <a:t>S</a:t>
            </a:r>
            <a:r>
              <a:rPr lang="en-US" sz="4200" dirty="0" smtClean="0">
                <a:solidFill>
                  <a:srgbClr val="393939"/>
                </a:solidFill>
                <a:latin typeface="Gill Sans" pitchFamily="34" charset="0"/>
              </a:rPr>
              <a:t>cience is  a constant search for more labeled data.  </a:t>
            </a:r>
            <a:endParaRPr lang="en-US" sz="4200" dirty="0">
              <a:solidFill>
                <a:srgbClr val="393939"/>
              </a:solidFill>
              <a:latin typeface="Gill Sans" pitchFamily="34" charset="0"/>
            </a:endParaRPr>
          </a:p>
        </p:txBody>
      </p:sp>
      <p:sp>
        <p:nvSpPr>
          <p:cNvPr id="86" name="Rectangle 85"/>
          <p:cNvSpPr/>
          <p:nvPr/>
        </p:nvSpPr>
        <p:spPr>
          <a:xfrm>
            <a:off x="34960544" y="10971070"/>
            <a:ext cx="8922514" cy="1384995"/>
          </a:xfrm>
          <a:prstGeom prst="rect">
            <a:avLst/>
          </a:prstGeom>
        </p:spPr>
        <p:txBody>
          <a:bodyPr wrap="square">
            <a:spAutoFit/>
          </a:bodyPr>
          <a:lstStyle/>
          <a:p>
            <a:pPr marL="91440" lvl="1">
              <a:spcBef>
                <a:spcPts val="1500"/>
              </a:spcBef>
            </a:pPr>
            <a:r>
              <a:rPr lang="en-US" sz="4200" dirty="0" smtClean="0">
                <a:solidFill>
                  <a:srgbClr val="393939"/>
                </a:solidFill>
                <a:latin typeface="Gill Sans" pitchFamily="34" charset="0"/>
              </a:rPr>
              <a:t>Data </a:t>
            </a:r>
            <a:r>
              <a:rPr lang="en-US" sz="4200" dirty="0" smtClean="0">
                <a:solidFill>
                  <a:srgbClr val="393939"/>
                </a:solidFill>
                <a:latin typeface="Gill Sans" pitchFamily="34" charset="0"/>
              </a:rPr>
              <a:t>Science creatively searches feature </a:t>
            </a:r>
            <a:r>
              <a:rPr lang="en-US" sz="4200" dirty="0" smtClean="0">
                <a:solidFill>
                  <a:srgbClr val="393939"/>
                </a:solidFill>
                <a:latin typeface="Gill Sans" pitchFamily="34" charset="0"/>
              </a:rPr>
              <a:t>&amp; model space for solutions.  </a:t>
            </a:r>
            <a:endParaRPr lang="en-US" sz="4200" dirty="0">
              <a:solidFill>
                <a:srgbClr val="393939"/>
              </a:solidFill>
              <a:latin typeface="Gill Sans" pitchFamily="34" charset="0"/>
            </a:endParaRPr>
          </a:p>
        </p:txBody>
      </p:sp>
      <p:pic>
        <p:nvPicPr>
          <p:cNvPr id="11" name="Picture 1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74240" y="20116800"/>
            <a:ext cx="6738798" cy="11796261"/>
          </a:xfrm>
          <a:prstGeom prst="rect">
            <a:avLst/>
          </a:prstGeom>
        </p:spPr>
      </p:pic>
      <p:sp>
        <p:nvSpPr>
          <p:cNvPr id="88" name="Rectangle 87"/>
          <p:cNvSpPr/>
          <p:nvPr/>
        </p:nvSpPr>
        <p:spPr>
          <a:xfrm>
            <a:off x="9170913" y="16516159"/>
            <a:ext cx="7355241" cy="3323987"/>
          </a:xfrm>
          <a:prstGeom prst="rect">
            <a:avLst/>
          </a:prstGeom>
        </p:spPr>
        <p:txBody>
          <a:bodyPr wrap="square">
            <a:spAutoFit/>
          </a:bodyPr>
          <a:lstStyle/>
          <a:p>
            <a:pPr marL="91440" lvl="1">
              <a:spcBef>
                <a:spcPts val="1500"/>
              </a:spcBef>
            </a:pPr>
            <a:r>
              <a:rPr lang="en-US" sz="4200" dirty="0" smtClean="0">
                <a:solidFill>
                  <a:srgbClr val="393939"/>
                </a:solidFill>
                <a:latin typeface="Gill Sans" pitchFamily="34" charset="0"/>
              </a:rPr>
              <a:t>CNN regression model trained on 100,000 simulated 64x64 RGB images to predict Radius, </a:t>
            </a:r>
            <a:r>
              <a:rPr lang="el-GR" sz="4200" dirty="0" smtClean="0">
                <a:solidFill>
                  <a:srgbClr val="393939"/>
                </a:solidFill>
                <a:latin typeface="Gill Sans" pitchFamily="34" charset="0"/>
              </a:rPr>
              <a:t>Θ</a:t>
            </a:r>
            <a:r>
              <a:rPr lang="en-US" sz="4200" dirty="0" smtClean="0">
                <a:solidFill>
                  <a:srgbClr val="393939"/>
                </a:solidFill>
                <a:latin typeface="Gill Sans" pitchFamily="34" charset="0"/>
              </a:rPr>
              <a:t> and </a:t>
            </a:r>
            <a:r>
              <a:rPr lang="el-GR" sz="4200" dirty="0" smtClean="0">
                <a:solidFill>
                  <a:srgbClr val="393939"/>
                </a:solidFill>
                <a:latin typeface="Gill Sans" pitchFamily="34" charset="0"/>
              </a:rPr>
              <a:t>α</a:t>
            </a:r>
            <a:r>
              <a:rPr lang="en-US" sz="4200" dirty="0" smtClean="0">
                <a:solidFill>
                  <a:srgbClr val="393939"/>
                </a:solidFill>
                <a:latin typeface="Gill Sans" pitchFamily="34" charset="0"/>
              </a:rPr>
              <a:t> position of Robot.</a:t>
            </a:r>
            <a:endParaRPr lang="en-US" sz="4200" dirty="0">
              <a:solidFill>
                <a:srgbClr val="393939"/>
              </a:solidFill>
              <a:latin typeface="Gill Sans" pitchFamily="34" charset="0"/>
            </a:endParaRPr>
          </a:p>
        </p:txBody>
      </p:sp>
      <p:pic>
        <p:nvPicPr>
          <p:cNvPr id="13" name="Picture 1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7798007" y="20363471"/>
            <a:ext cx="6800515" cy="5829013"/>
          </a:xfrm>
          <a:prstGeom prst="rect">
            <a:avLst/>
          </a:prstGeom>
        </p:spPr>
      </p:pic>
      <p:pic>
        <p:nvPicPr>
          <p:cNvPr id="14" name="Picture 13"/>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798007" y="26336165"/>
            <a:ext cx="6800515" cy="5829013"/>
          </a:xfrm>
          <a:prstGeom prst="rect">
            <a:avLst/>
          </a:prstGeom>
        </p:spPr>
      </p:pic>
      <p:sp>
        <p:nvSpPr>
          <p:cNvPr id="92" name="Text Box 404"/>
          <p:cNvSpPr txBox="1">
            <a:spLocks noChangeArrowheads="1"/>
          </p:cNvSpPr>
          <p:nvPr/>
        </p:nvSpPr>
        <p:spPr bwMode="auto">
          <a:xfrm>
            <a:off x="17158235" y="20513510"/>
            <a:ext cx="10943351" cy="122379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marL="91440" lvl="1" indent="0" eaLnBrk="1" hangingPunct="1">
              <a:spcBef>
                <a:spcPts val="1500"/>
              </a:spcBef>
            </a:pPr>
            <a:r>
              <a:rPr lang="en-US" sz="4800" b="1" dirty="0" smtClean="0">
                <a:solidFill>
                  <a:srgbClr val="EA7D00"/>
                </a:solidFill>
                <a:latin typeface="Gill Sans" pitchFamily="34" charset="0"/>
              </a:rPr>
              <a:t>Successes &amp; Observations:</a:t>
            </a:r>
          </a:p>
          <a:p>
            <a:pPr marL="457200" lvl="1" indent="-365760" eaLnBrk="1" hangingPunct="1">
              <a:spcBef>
                <a:spcPts val="1500"/>
              </a:spcBef>
              <a:buFontTx/>
              <a:buChar char="•"/>
            </a:pPr>
            <a:r>
              <a:rPr lang="en-US" sz="4200" dirty="0" smtClean="0">
                <a:solidFill>
                  <a:srgbClr val="393939"/>
                </a:solidFill>
                <a:latin typeface="Gill Sans" pitchFamily="34" charset="0"/>
              </a:rPr>
              <a:t>CNN can predict the location of the Robot</a:t>
            </a:r>
          </a:p>
          <a:p>
            <a:pPr marL="457200" lvl="1" indent="-365760" eaLnBrk="1" hangingPunct="1">
              <a:spcBef>
                <a:spcPts val="1500"/>
              </a:spcBef>
              <a:buFontTx/>
              <a:buChar char="•"/>
            </a:pPr>
            <a:r>
              <a:rPr lang="en-US" sz="4200" dirty="0" smtClean="0">
                <a:solidFill>
                  <a:srgbClr val="393939"/>
                </a:solidFill>
                <a:latin typeface="Gill Sans" pitchFamily="34" charset="0"/>
              </a:rPr>
              <a:t>Positioning error is concentrated at edge of prediction range – not surprising</a:t>
            </a:r>
          </a:p>
          <a:p>
            <a:pPr marL="457200" lvl="1" indent="-365760" eaLnBrk="1" hangingPunct="1">
              <a:spcBef>
                <a:spcPts val="1500"/>
              </a:spcBef>
              <a:buFontTx/>
              <a:buChar char="•"/>
            </a:pPr>
            <a:r>
              <a:rPr lang="en-US" sz="4200" dirty="0" smtClean="0">
                <a:solidFill>
                  <a:srgbClr val="393939"/>
                </a:solidFill>
                <a:latin typeface="Gill Sans" pitchFamily="34" charset="0"/>
              </a:rPr>
              <a:t>Ability to generate 20K labeled 64x64 images / hr. on MacBook Pro – Embarrassingly parallel</a:t>
            </a:r>
          </a:p>
          <a:p>
            <a:pPr marL="457200" lvl="1" indent="-365760" eaLnBrk="1" hangingPunct="1">
              <a:spcBef>
                <a:spcPts val="1500"/>
              </a:spcBef>
              <a:buFontTx/>
              <a:buChar char="•"/>
            </a:pPr>
            <a:r>
              <a:rPr lang="en-US" sz="4200" dirty="0" smtClean="0">
                <a:solidFill>
                  <a:srgbClr val="393939"/>
                </a:solidFill>
                <a:latin typeface="Gill Sans" pitchFamily="34" charset="0"/>
              </a:rPr>
              <a:t>Able to conceive, implement and test stereoscopic version in 2-days - no improvement on simple simulated model</a:t>
            </a:r>
          </a:p>
          <a:p>
            <a:pPr marL="91440" lvl="1" indent="0" eaLnBrk="1" hangingPunct="1">
              <a:spcBef>
                <a:spcPts val="1500"/>
              </a:spcBef>
            </a:pPr>
            <a:r>
              <a:rPr lang="en-US" sz="4800" b="1" dirty="0" smtClean="0">
                <a:solidFill>
                  <a:srgbClr val="EA7D00"/>
                </a:solidFill>
                <a:latin typeface="Gill Sans" pitchFamily="34" charset="0"/>
              </a:rPr>
              <a:t>Challenges:</a:t>
            </a:r>
            <a:endParaRPr lang="en-US" sz="4800" dirty="0" smtClean="0">
              <a:solidFill>
                <a:srgbClr val="393939"/>
              </a:solidFill>
              <a:latin typeface="Gill Sans" pitchFamily="34" charset="0"/>
            </a:endParaRPr>
          </a:p>
          <a:p>
            <a:pPr marL="457200" lvl="1" indent="-365760" eaLnBrk="1" hangingPunct="1">
              <a:spcBef>
                <a:spcPts val="1500"/>
              </a:spcBef>
              <a:buFontTx/>
              <a:buChar char="•"/>
            </a:pPr>
            <a:r>
              <a:rPr lang="en-US" sz="4200" dirty="0">
                <a:solidFill>
                  <a:srgbClr val="393939"/>
                </a:solidFill>
                <a:latin typeface="Gill Sans" pitchFamily="34" charset="0"/>
              </a:rPr>
              <a:t>W</a:t>
            </a:r>
            <a:r>
              <a:rPr lang="en-US" sz="4200" dirty="0" smtClean="0">
                <a:solidFill>
                  <a:srgbClr val="393939"/>
                </a:solidFill>
                <a:latin typeface="Gill Sans" pitchFamily="34" charset="0"/>
              </a:rPr>
              <a:t>here </a:t>
            </a:r>
            <a:r>
              <a:rPr lang="el-GR" sz="4200" dirty="0" smtClean="0">
                <a:solidFill>
                  <a:srgbClr val="393939"/>
                </a:solidFill>
                <a:latin typeface="Gill Sans" pitchFamily="34" charset="0"/>
              </a:rPr>
              <a:t>Θ</a:t>
            </a:r>
            <a:r>
              <a:rPr lang="en-US" sz="4200" dirty="0" smtClean="0">
                <a:solidFill>
                  <a:srgbClr val="393939"/>
                </a:solidFill>
                <a:latin typeface="Gill Sans" pitchFamily="34" charset="0"/>
              </a:rPr>
              <a:t> wraps around between 0</a:t>
            </a:r>
            <a:r>
              <a:rPr lang="en-US" sz="4200" dirty="0">
                <a:solidFill>
                  <a:srgbClr val="393939"/>
                </a:solidFill>
                <a:latin typeface="Arial" panose="020B0604020202020204" pitchFamily="34" charset="0"/>
                <a:cs typeface="Arial" panose="020B0604020202020204" pitchFamily="34" charset="0"/>
              </a:rPr>
              <a:t>°</a:t>
            </a:r>
            <a:r>
              <a:rPr lang="en-US" sz="4200" dirty="0" smtClean="0">
                <a:solidFill>
                  <a:srgbClr val="393939"/>
                </a:solidFill>
                <a:latin typeface="Gill Sans" pitchFamily="34" charset="0"/>
              </a:rPr>
              <a:t>-360</a:t>
            </a:r>
            <a:r>
              <a:rPr lang="en-US" sz="4200" dirty="0">
                <a:solidFill>
                  <a:srgbClr val="393939"/>
                </a:solidFill>
                <a:latin typeface="Arial" panose="020B0604020202020204" pitchFamily="34" charset="0"/>
                <a:cs typeface="Arial" panose="020B0604020202020204" pitchFamily="34" charset="0"/>
              </a:rPr>
              <a:t>°</a:t>
            </a:r>
            <a:r>
              <a:rPr lang="en-US" sz="4200" dirty="0" smtClean="0">
                <a:solidFill>
                  <a:srgbClr val="393939"/>
                </a:solidFill>
                <a:latin typeface="Gill Sans" pitchFamily="34" charset="0"/>
              </a:rPr>
              <a:t> there is a discontinuity in the loss function</a:t>
            </a:r>
          </a:p>
          <a:p>
            <a:pPr marL="457200" lvl="1" indent="-365760" eaLnBrk="1" hangingPunct="1">
              <a:spcBef>
                <a:spcPts val="1500"/>
              </a:spcBef>
              <a:buFontTx/>
              <a:buChar char="•"/>
            </a:pPr>
            <a:r>
              <a:rPr lang="en-US" sz="4200" dirty="0" smtClean="0">
                <a:solidFill>
                  <a:srgbClr val="393939"/>
                </a:solidFill>
                <a:latin typeface="Gill Sans" pitchFamily="34" charset="0"/>
              </a:rPr>
              <a:t>No Training or predict in range of 330</a:t>
            </a:r>
            <a:r>
              <a:rPr lang="en-US" sz="4200" dirty="0" smtClean="0">
                <a:solidFill>
                  <a:srgbClr val="393939"/>
                </a:solidFill>
                <a:latin typeface="Arial" panose="020B0604020202020204" pitchFamily="34" charset="0"/>
                <a:cs typeface="Arial" panose="020B0604020202020204" pitchFamily="34" charset="0"/>
              </a:rPr>
              <a:t>°</a:t>
            </a:r>
            <a:r>
              <a:rPr lang="en-US" sz="4200" dirty="0" smtClean="0">
                <a:solidFill>
                  <a:srgbClr val="393939"/>
                </a:solidFill>
                <a:latin typeface="Gill Sans" pitchFamily="34" charset="0"/>
              </a:rPr>
              <a:t>-30</a:t>
            </a:r>
            <a:r>
              <a:rPr lang="en-US" sz="4200" dirty="0" smtClean="0">
                <a:solidFill>
                  <a:srgbClr val="393939"/>
                </a:solidFill>
                <a:latin typeface="Arial" panose="020B0604020202020204" pitchFamily="34" charset="0"/>
                <a:cs typeface="Arial" panose="020B0604020202020204" pitchFamily="34" charset="0"/>
              </a:rPr>
              <a:t>°</a:t>
            </a:r>
          </a:p>
          <a:p>
            <a:pPr marL="457200" lvl="1" indent="-365760" eaLnBrk="1" hangingPunct="1">
              <a:spcBef>
                <a:spcPts val="1500"/>
              </a:spcBef>
              <a:buFontTx/>
              <a:buChar char="•"/>
            </a:pPr>
            <a:r>
              <a:rPr lang="en-US" sz="4200" dirty="0" smtClean="0">
                <a:solidFill>
                  <a:srgbClr val="393939"/>
                </a:solidFill>
                <a:latin typeface="Arial" panose="020B0604020202020204" pitchFamily="34" charset="0"/>
                <a:cs typeface="Arial" panose="020B0604020202020204" pitchFamily="34" charset="0"/>
              </a:rPr>
              <a:t>Limited information available on combination of CNN / Regression models</a:t>
            </a:r>
          </a:p>
        </p:txBody>
      </p:sp>
      <p:pic>
        <p:nvPicPr>
          <p:cNvPr id="94" name="Picture 93"/>
          <p:cNvPicPr>
            <a:picLocks noChangeAspect="1"/>
          </p:cNvPicPr>
          <p:nvPr/>
        </p:nvPicPr>
        <p:blipFill rotWithShape="1">
          <a:blip r:embed="rId31" cstate="print">
            <a:extLst>
              <a:ext uri="{28A0092B-C50C-407E-A947-70E740481C1C}">
                <a14:useLocalDpi xmlns:a14="http://schemas.microsoft.com/office/drawing/2010/main" val="0"/>
              </a:ext>
            </a:extLst>
          </a:blip>
          <a:srcRect l="13062" t="27766" r="25174" b="29096"/>
          <a:stretch/>
        </p:blipFill>
        <p:spPr>
          <a:xfrm>
            <a:off x="31359626" y="28897309"/>
            <a:ext cx="1178478" cy="823064"/>
          </a:xfrm>
          <a:prstGeom prst="rect">
            <a:avLst/>
          </a:prstGeom>
        </p:spPr>
      </p:pic>
      <p:grpSp>
        <p:nvGrpSpPr>
          <p:cNvPr id="2" name="Group 1"/>
          <p:cNvGrpSpPr/>
          <p:nvPr/>
        </p:nvGrpSpPr>
        <p:grpSpPr>
          <a:xfrm>
            <a:off x="35225292" y="25700315"/>
            <a:ext cx="8382726" cy="2608957"/>
            <a:chOff x="35051274" y="29501088"/>
            <a:chExt cx="8382726" cy="2608957"/>
          </a:xfrm>
        </p:grpSpPr>
        <p:pic>
          <p:nvPicPr>
            <p:cNvPr id="18" name="Picture 17"/>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5051274" y="29501088"/>
              <a:ext cx="2608957" cy="2608957"/>
            </a:xfrm>
            <a:prstGeom prst="rect">
              <a:avLst/>
            </a:prstGeom>
            <a:ln w="28575">
              <a:solidFill>
                <a:schemeClr val="tx1"/>
              </a:solidFill>
            </a:ln>
          </p:spPr>
        </p:pic>
        <p:pic>
          <p:nvPicPr>
            <p:cNvPr id="19" name="Picture 18"/>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7938159" y="29501088"/>
              <a:ext cx="2608957" cy="2608957"/>
            </a:xfrm>
            <a:prstGeom prst="rect">
              <a:avLst/>
            </a:prstGeom>
            <a:ln w="28575">
              <a:solidFill>
                <a:schemeClr val="tx1"/>
              </a:solidFill>
            </a:ln>
          </p:spPr>
        </p:pic>
        <p:pic>
          <p:nvPicPr>
            <p:cNvPr id="21" name="Picture 20"/>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0825043" y="29501088"/>
              <a:ext cx="2608957" cy="2608957"/>
            </a:xfrm>
            <a:prstGeom prst="rect">
              <a:avLst/>
            </a:prstGeom>
            <a:ln w="28575">
              <a:solidFill>
                <a:schemeClr val="tx1"/>
              </a:solidFill>
            </a:ln>
          </p:spPr>
        </p:pic>
      </p:grpSp>
      <p:sp>
        <p:nvSpPr>
          <p:cNvPr id="22" name="TextBox 21"/>
          <p:cNvSpPr txBox="1"/>
          <p:nvPr/>
        </p:nvSpPr>
        <p:spPr>
          <a:xfrm>
            <a:off x="2454848" y="541973"/>
            <a:ext cx="32702350" cy="3262432"/>
          </a:xfrm>
          <a:prstGeom prst="rect">
            <a:avLst/>
          </a:prstGeom>
          <a:noFill/>
        </p:spPr>
        <p:txBody>
          <a:bodyPr wrap="none" rtlCol="0">
            <a:spAutoFit/>
          </a:bodyPr>
          <a:lstStyle/>
          <a:p>
            <a:pPr algn="ctr" defTabSz="4703763"/>
            <a:r>
              <a:rPr lang="en-US" sz="9600" b="1" dirty="0" err="1">
                <a:solidFill>
                  <a:srgbClr val="EA7D00"/>
                </a:solidFill>
              </a:rPr>
              <a:t>ConvoBot</a:t>
            </a:r>
            <a:r>
              <a:rPr lang="en-US" sz="9600" b="1" dirty="0">
                <a:solidFill>
                  <a:srgbClr val="EA7D00"/>
                </a:solidFill>
              </a:rPr>
              <a:t> – Convolutional Neural Networks + Robotics</a:t>
            </a:r>
          </a:p>
          <a:p>
            <a:pPr algn="ctr" defTabSz="4703763"/>
            <a:r>
              <a:rPr lang="en-US" sz="7200" b="1" dirty="0">
                <a:solidFill>
                  <a:schemeClr val="bg1"/>
                </a:solidFill>
              </a:rPr>
              <a:t>Nathan Atkins</a:t>
            </a:r>
          </a:p>
          <a:p>
            <a:endParaRPr lang="en-US" dirty="0"/>
          </a:p>
        </p:txBody>
      </p:sp>
      <p:sp>
        <p:nvSpPr>
          <p:cNvPr id="23" name="TextBox 22"/>
          <p:cNvSpPr txBox="1"/>
          <p:nvPr/>
        </p:nvSpPr>
        <p:spPr>
          <a:xfrm>
            <a:off x="33832012" y="557362"/>
            <a:ext cx="9601988" cy="2923877"/>
          </a:xfrm>
          <a:prstGeom prst="rect">
            <a:avLst/>
          </a:prstGeom>
          <a:noFill/>
        </p:spPr>
        <p:txBody>
          <a:bodyPr wrap="none" rtlCol="0">
            <a:spAutoFit/>
          </a:bodyPr>
          <a:lstStyle/>
          <a:p>
            <a:pPr algn="r">
              <a:spcBef>
                <a:spcPts val="2400"/>
              </a:spcBef>
            </a:pPr>
            <a:r>
              <a:rPr lang="en-US" sz="4800" dirty="0">
                <a:solidFill>
                  <a:schemeClr val="bg1"/>
                </a:solidFill>
              </a:rPr>
              <a:t>atkinsnw@gmail.com</a:t>
            </a:r>
          </a:p>
          <a:p>
            <a:pPr algn="r">
              <a:spcBef>
                <a:spcPts val="2400"/>
              </a:spcBef>
            </a:pPr>
            <a:r>
              <a:rPr lang="en-US" sz="4800" dirty="0" smtClean="0">
                <a:solidFill>
                  <a:schemeClr val="bg1"/>
                </a:solidFill>
              </a:rPr>
              <a:t>github.com/nathan5280</a:t>
            </a:r>
          </a:p>
          <a:p>
            <a:pPr algn="r">
              <a:spcBef>
                <a:spcPts val="2400"/>
              </a:spcBef>
            </a:pPr>
            <a:r>
              <a:rPr lang="en-US" sz="4800" dirty="0" smtClean="0">
                <a:solidFill>
                  <a:schemeClr val="bg1"/>
                </a:solidFill>
              </a:rPr>
              <a:t>www.linkedin.com/in/nathan-atkins</a:t>
            </a:r>
            <a:endParaRPr lang="en-US" sz="4800" dirty="0">
              <a:solidFill>
                <a:schemeClr val="bg1"/>
              </a:solidFill>
            </a:endParaRPr>
          </a:p>
        </p:txBody>
      </p:sp>
      <p:sp>
        <p:nvSpPr>
          <p:cNvPr id="96" name="Rectangle 9"/>
          <p:cNvSpPr>
            <a:spLocks noChangeArrowheads="1"/>
          </p:cNvSpPr>
          <p:nvPr/>
        </p:nvSpPr>
        <p:spPr bwMode="auto">
          <a:xfrm>
            <a:off x="34986898" y="24384000"/>
            <a:ext cx="8859514" cy="1028699"/>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6000" b="1" dirty="0" smtClean="0">
                <a:solidFill>
                  <a:srgbClr val="FFFFFF"/>
                </a:solidFill>
                <a:latin typeface="+mj-lt"/>
              </a:rPr>
              <a:t>Training Images</a:t>
            </a:r>
            <a:endParaRPr lang="en-US" sz="6000" b="1" dirty="0">
              <a:solidFill>
                <a:srgbClr val="FFFFFF"/>
              </a:solidFill>
              <a:latin typeface="+mj-lt"/>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6"/>
          <p:cNvSpPr>
            <a:spLocks noChangeArrowheads="1"/>
          </p:cNvSpPr>
          <p:nvPr/>
        </p:nvSpPr>
        <p:spPr bwMode="auto">
          <a:xfrm>
            <a:off x="68263" y="76200"/>
            <a:ext cx="43730862" cy="3886200"/>
          </a:xfrm>
          <a:prstGeom prst="rect">
            <a:avLst/>
          </a:prstGeom>
          <a:solidFill>
            <a:srgbClr val="393939"/>
          </a:solidFill>
          <a:ln w="38100">
            <a:solidFill>
              <a:schemeClr val="tx1"/>
            </a:solidFill>
            <a:miter lim="800000"/>
          </a:ln>
        </p:spPr>
        <p:txBody>
          <a:bodyPr lIns="137160" tIns="68580" rIns="137160" bIns="68580" anchor="ctr"/>
          <a:lstStyle>
            <a:defPPr>
              <a:defRPr kern="1200" smtId="4294967295"/>
            </a:defPPr>
          </a:lstStyle>
          <a:p>
            <a:pPr algn="ctr" defTabSz="4703763"/>
            <a:r>
              <a:rPr lang="en-US" sz="9900" b="1" dirty="0" err="1" smtClean="0">
                <a:solidFill>
                  <a:srgbClr val="EA7D00"/>
                </a:solidFill>
                <a:latin typeface="+mj-lt"/>
              </a:rPr>
              <a:t>ConvoBot</a:t>
            </a:r>
            <a:r>
              <a:rPr lang="en-US" sz="9900" b="1" dirty="0" smtClean="0">
                <a:solidFill>
                  <a:srgbClr val="EA7D00"/>
                </a:solidFill>
                <a:latin typeface="+mj-lt"/>
              </a:rPr>
              <a:t> – Convolutional Neural Networks + Robotics</a:t>
            </a:r>
            <a:endParaRPr lang="en-US" sz="9900" b="1" dirty="0">
              <a:solidFill>
                <a:srgbClr val="EA7D00"/>
              </a:solidFill>
              <a:latin typeface="+mj-lt"/>
            </a:endParaRPr>
          </a:p>
        </p:txBody>
      </p:sp>
      <p:sp>
        <p:nvSpPr>
          <p:cNvPr id="2051" name="Rectangle 7"/>
          <p:cNvSpPr>
            <a:spLocks noChangeArrowheads="1"/>
          </p:cNvSpPr>
          <p:nvPr/>
        </p:nvSpPr>
        <p:spPr bwMode="auto">
          <a:xfrm>
            <a:off x="0" y="4343400"/>
            <a:ext cx="10358438" cy="1028700"/>
          </a:xfrm>
          <a:prstGeom prst="rect">
            <a:avLst/>
          </a:prstGeom>
          <a:solidFill>
            <a:srgbClr val="3C939F"/>
          </a:solidFill>
          <a:ln w="28575" cmpd="sng">
            <a:solidFill>
              <a:schemeClr val="tx1"/>
            </a:solidFill>
          </a:ln>
        </p:spPr>
        <p:txBody>
          <a:bodyPr wrap="none" lIns="137160" tIns="68580" rIns="137160" bIns="68580" anchor="ctr"/>
          <a:lstStyle>
            <a:defPPr>
              <a:defRPr kern="1200" smtId="4294967295"/>
            </a:defPPr>
          </a:lstStyle>
          <a:p>
            <a:pPr algn="ctr" defTabSz="4703763"/>
            <a:r>
              <a:rPr lang="en-US" sz="5700" b="1" dirty="0">
                <a:solidFill>
                  <a:schemeClr val="bg1"/>
                </a:solidFill>
                <a:latin typeface="+mj-lt"/>
              </a:rPr>
              <a:t>Background</a:t>
            </a:r>
          </a:p>
        </p:txBody>
      </p:sp>
      <p:sp>
        <p:nvSpPr>
          <p:cNvPr id="2052" name="Rectangle 14"/>
          <p:cNvSpPr>
            <a:spLocks noChangeArrowheads="1"/>
          </p:cNvSpPr>
          <p:nvPr/>
        </p:nvSpPr>
        <p:spPr bwMode="auto">
          <a:xfrm>
            <a:off x="0" y="179832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Objectives</a:t>
            </a:r>
          </a:p>
        </p:txBody>
      </p:sp>
      <p:sp>
        <p:nvSpPr>
          <p:cNvPr id="2053" name="Rectangle 8"/>
          <p:cNvSpPr>
            <a:spLocks noChangeArrowheads="1"/>
          </p:cNvSpPr>
          <p:nvPr/>
        </p:nvSpPr>
        <p:spPr bwMode="auto">
          <a:xfrm>
            <a:off x="11177588" y="43434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chemeClr val="bg1"/>
                </a:solidFill>
                <a:latin typeface="+mj-lt"/>
              </a:rPr>
              <a:t>Methods</a:t>
            </a:r>
          </a:p>
        </p:txBody>
      </p:sp>
      <p:sp>
        <p:nvSpPr>
          <p:cNvPr id="2054" name="Rectangle 9"/>
          <p:cNvSpPr>
            <a:spLocks noChangeArrowheads="1"/>
          </p:cNvSpPr>
          <p:nvPr/>
        </p:nvSpPr>
        <p:spPr bwMode="auto">
          <a:xfrm>
            <a:off x="22355175" y="43434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Results</a:t>
            </a:r>
          </a:p>
        </p:txBody>
      </p:sp>
      <p:sp>
        <p:nvSpPr>
          <p:cNvPr id="2055" name="Rectangle 16"/>
          <p:cNvSpPr>
            <a:spLocks noChangeArrowheads="1"/>
          </p:cNvSpPr>
          <p:nvPr/>
        </p:nvSpPr>
        <p:spPr bwMode="auto">
          <a:xfrm>
            <a:off x="22355175" y="21107400"/>
            <a:ext cx="10358438"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Discussion</a:t>
            </a:r>
          </a:p>
        </p:txBody>
      </p:sp>
      <p:sp>
        <p:nvSpPr>
          <p:cNvPr id="2056" name="Rectangle 10"/>
          <p:cNvSpPr>
            <a:spLocks noChangeArrowheads="1"/>
          </p:cNvSpPr>
          <p:nvPr/>
        </p:nvSpPr>
        <p:spPr bwMode="auto">
          <a:xfrm>
            <a:off x="33532762" y="43434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Conclusion</a:t>
            </a:r>
          </a:p>
        </p:txBody>
      </p:sp>
      <p:sp>
        <p:nvSpPr>
          <p:cNvPr id="2057" name="Rectangle 18"/>
          <p:cNvSpPr>
            <a:spLocks noChangeArrowheads="1"/>
          </p:cNvSpPr>
          <p:nvPr/>
        </p:nvSpPr>
        <p:spPr bwMode="auto">
          <a:xfrm>
            <a:off x="33532762" y="244602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References</a:t>
            </a:r>
          </a:p>
        </p:txBody>
      </p:sp>
      <p:sp>
        <p:nvSpPr>
          <p:cNvPr id="2061" name="Rectangle 36"/>
          <p:cNvSpPr>
            <a:spLocks noChangeArrowheads="1"/>
          </p:cNvSpPr>
          <p:nvPr/>
        </p:nvSpPr>
        <p:spPr bwMode="auto">
          <a:xfrm>
            <a:off x="11177588" y="11696700"/>
            <a:ext cx="10358437" cy="1028700"/>
          </a:xfrm>
          <a:prstGeom prst="rect">
            <a:avLst/>
          </a:prstGeom>
          <a:solidFill>
            <a:srgbClr val="3C939F"/>
          </a:solidFill>
          <a:ln w="28575" cmpd="sng">
            <a:solidFill>
              <a:srgbClr val="000000"/>
            </a:solidFill>
          </a:ln>
        </p:spPr>
        <p:txBody>
          <a:bodyPr wrap="none" lIns="137160" tIns="68580" rIns="137160" bIns="68580" anchor="ctr"/>
          <a:lstStyle>
            <a:defPPr>
              <a:defRPr kern="1200" smtId="4294967295"/>
            </a:defPPr>
          </a:lstStyle>
          <a:p>
            <a:pPr algn="ctr" defTabSz="4703763"/>
            <a:r>
              <a:rPr lang="en-US" sz="5700" b="1" dirty="0">
                <a:solidFill>
                  <a:srgbClr val="FFFFFF"/>
                </a:solidFill>
                <a:latin typeface="+mj-lt"/>
              </a:rPr>
              <a:t>Measures</a:t>
            </a:r>
          </a:p>
        </p:txBody>
      </p:sp>
      <p:sp>
        <p:nvSpPr>
          <p:cNvPr id="2062" name="Text Box 402"/>
          <p:cNvSpPr txBox="1">
            <a:spLocks noChangeArrowheads="1"/>
          </p:cNvSpPr>
          <p:nvPr/>
        </p:nvSpPr>
        <p:spPr bwMode="auto">
          <a:xfrm>
            <a:off x="711200" y="5715000"/>
            <a:ext cx="9448800" cy="111261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Insert your text here. You can place your organizations logos on either side of the title of the poster. </a:t>
            </a:r>
          </a:p>
        </p:txBody>
      </p:sp>
      <p:sp>
        <p:nvSpPr>
          <p:cNvPr id="2063" name="Text Box 403"/>
          <p:cNvSpPr txBox="1">
            <a:spLocks noChangeArrowheads="1"/>
          </p:cNvSpPr>
          <p:nvPr/>
        </p:nvSpPr>
        <p:spPr bwMode="auto">
          <a:xfrm>
            <a:off x="11277600" y="5715000"/>
            <a:ext cx="10058400" cy="53091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7160" tIns="68580" rIns="137160" bIns="68580">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a:t>
            </a:r>
          </a:p>
        </p:txBody>
      </p:sp>
      <p:sp>
        <p:nvSpPr>
          <p:cNvPr id="2064" name="Text Box 404"/>
          <p:cNvSpPr txBox="1">
            <a:spLocks noChangeArrowheads="1"/>
          </p:cNvSpPr>
          <p:nvPr/>
        </p:nvSpPr>
        <p:spPr bwMode="auto">
          <a:xfrm>
            <a:off x="68263" y="19126200"/>
            <a:ext cx="9956800" cy="134223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defTabSz="4703763" eaLnBrk="0" hangingPunct="0">
              <a:defRPr sz="3000">
                <a:solidFill>
                  <a:schemeClr val="tx1"/>
                </a:solidFill>
                <a:latin typeface="Arial"/>
              </a:defRPr>
            </a:lvl1pPr>
            <a:lvl2pPr marL="1271588" indent="-414338"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endParaRPr lang="en-US" sz="4200" i="1" dirty="0">
              <a:solidFill>
                <a:srgbClr val="393939"/>
              </a:solidFill>
              <a:latin typeface="Gill Sans" pitchFamily="34" charset="0"/>
            </a:endParaRPr>
          </a:p>
          <a:p>
            <a:pPr lvl="1" eaLnBrk="1" hangingPunct="1">
              <a:spcBef>
                <a:spcPct val="50000"/>
              </a:spcBef>
              <a:buFontTx/>
              <a:buChar char="•"/>
            </a:pPr>
            <a:r>
              <a:rPr lang="en-US" sz="4200" i="1" dirty="0">
                <a:solidFill>
                  <a:srgbClr val="393939"/>
                </a:solidFill>
                <a:latin typeface="Gill Sans" pitchFamily="34" charset="0"/>
              </a:rPr>
              <a:t>Insert your text here. Remember, you can adjust the font size to fit your text. Insert your text here. </a:t>
            </a:r>
          </a:p>
          <a:p>
            <a:pPr lvl="1" eaLnBrk="1" hangingPunct="1">
              <a:spcBef>
                <a:spcPct val="50000"/>
              </a:spcBef>
              <a:buFontTx/>
              <a:buChar char="•"/>
            </a:pPr>
            <a:r>
              <a:rPr lang="en-US" sz="4200" i="1" dirty="0">
                <a:solidFill>
                  <a:srgbClr val="393939"/>
                </a:solidFill>
                <a:latin typeface="Gill Sans" pitchFamily="34" charset="0"/>
              </a:rPr>
              <a:t>You can place your organizations logos on either side of the title of the poster. Insert your text here. You can place your organizations logos on either side of the title of the poster. </a:t>
            </a:r>
          </a:p>
          <a:p>
            <a:pPr lvl="1" eaLnBrk="1" hangingPunct="1">
              <a:spcBef>
                <a:spcPct val="50000"/>
              </a:spcBef>
              <a:buFontTx/>
              <a:buChar char="•"/>
            </a:pPr>
            <a:r>
              <a:rPr lang="en-US" sz="4200" i="1" dirty="0">
                <a:solidFill>
                  <a:srgbClr val="393939"/>
                </a:solidFill>
                <a:latin typeface="Gill Sans" pitchFamily="34" charset="0"/>
              </a:rPr>
              <a:t>Insert your text here. Remember to size your font to fit your information into the space. The larger your font, the easier it will be for others to read your poster. Insert your text here. </a:t>
            </a:r>
          </a:p>
          <a:p>
            <a:pPr lvl="1" eaLnBrk="1" hangingPunct="1">
              <a:spcBef>
                <a:spcPct val="50000"/>
              </a:spcBef>
              <a:buFontTx/>
              <a:buChar char="•"/>
            </a:pPr>
            <a:r>
              <a:rPr lang="en-US" sz="4200" i="1" dirty="0">
                <a:solidFill>
                  <a:srgbClr val="393939"/>
                </a:solidFill>
                <a:latin typeface="Gill Sans" pitchFamily="34" charset="0"/>
              </a:rPr>
              <a:t>Remember to size your font to fit your information into the space. </a:t>
            </a:r>
          </a:p>
          <a:p>
            <a:pPr lvl="1" eaLnBrk="1" hangingPunct="1">
              <a:spcBef>
                <a:spcPct val="50000"/>
              </a:spcBef>
              <a:buFontTx/>
              <a:buChar char="•"/>
            </a:pPr>
            <a:r>
              <a:rPr lang="en-US" sz="4200" i="1" dirty="0">
                <a:solidFill>
                  <a:srgbClr val="393939"/>
                </a:solidFill>
                <a:latin typeface="Gill Sans" pitchFamily="34" charset="0"/>
              </a:rPr>
              <a:t>The larger your font, the easier it will be for others to read your poster.</a:t>
            </a:r>
          </a:p>
        </p:txBody>
      </p:sp>
      <p:sp>
        <p:nvSpPr>
          <p:cNvPr id="2065" name="Text Box 405"/>
          <p:cNvSpPr txBox="1">
            <a:spLocks noChangeArrowheads="1"/>
          </p:cNvSpPr>
          <p:nvPr/>
        </p:nvSpPr>
        <p:spPr bwMode="auto">
          <a:xfrm>
            <a:off x="22707600" y="7620000"/>
            <a:ext cx="10101263" cy="7799388"/>
          </a:xfrm>
          <a:prstGeom prst="rect">
            <a:avLst/>
          </a:prstGeom>
          <a:solidFill>
            <a:schemeClr val="bg1"/>
          </a:solidFill>
          <a:ln>
            <a:noFill/>
          </a:ln>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03903" tIns="51952" rIns="103903" bIns="51952">
            <a:spAutoFit/>
          </a:bodyPr>
          <a:lstStyle>
            <a:defPPr>
              <a:defRPr kern="1200" smtId="4294967295"/>
            </a:defPPr>
            <a:lvl1pPr defTabSz="4937125" eaLnBrk="0" hangingPunct="0">
              <a:defRPr sz="3000">
                <a:solidFill>
                  <a:schemeClr val="tx1"/>
                </a:solidFill>
                <a:latin typeface="Arial"/>
              </a:defRPr>
            </a:lvl1pPr>
            <a:lvl2pPr marL="742950" indent="-285750" defTabSz="4937125" eaLnBrk="0" hangingPunct="0">
              <a:defRPr sz="3000">
                <a:solidFill>
                  <a:schemeClr val="tx1"/>
                </a:solidFill>
                <a:latin typeface="Arial"/>
              </a:defRPr>
            </a:lvl2pPr>
            <a:lvl3pPr marL="1143000" indent="-228600" defTabSz="4937125" eaLnBrk="0" hangingPunct="0">
              <a:defRPr sz="3000">
                <a:solidFill>
                  <a:schemeClr val="tx1"/>
                </a:solidFill>
                <a:latin typeface="Arial"/>
              </a:defRPr>
            </a:lvl3pPr>
            <a:lvl4pPr marL="1600200" indent="-228600" defTabSz="4937125" eaLnBrk="0" hangingPunct="0">
              <a:defRPr sz="3000">
                <a:solidFill>
                  <a:schemeClr val="tx1"/>
                </a:solidFill>
                <a:latin typeface="Arial"/>
              </a:defRPr>
            </a:lvl4pPr>
            <a:lvl5pPr marL="2057400" indent="-228600" defTabSz="4937125" eaLnBrk="0" hangingPunct="0">
              <a:defRPr sz="3000">
                <a:solidFill>
                  <a:schemeClr val="tx1"/>
                </a:solidFill>
                <a:latin typeface="Arial"/>
              </a:defRPr>
            </a:lvl5pPr>
            <a:lvl6pPr marL="2514600" indent="-228600" defTabSz="4937125" eaLnBrk="0" fontAlgn="base" hangingPunct="0">
              <a:spcBef>
                <a:spcPct val="0"/>
              </a:spcBef>
              <a:spcAft>
                <a:spcPct val="0"/>
              </a:spcAft>
              <a:defRPr sz="3000">
                <a:solidFill>
                  <a:schemeClr val="tx1"/>
                </a:solidFill>
                <a:latin typeface="Arial"/>
              </a:defRPr>
            </a:lvl6pPr>
            <a:lvl7pPr marL="2971800" indent="-228600" defTabSz="4937125" eaLnBrk="0" fontAlgn="base" hangingPunct="0">
              <a:spcBef>
                <a:spcPct val="0"/>
              </a:spcBef>
              <a:spcAft>
                <a:spcPct val="0"/>
              </a:spcAft>
              <a:defRPr sz="3000">
                <a:solidFill>
                  <a:schemeClr val="tx1"/>
                </a:solidFill>
                <a:latin typeface="Arial"/>
              </a:defRPr>
            </a:lvl7pPr>
            <a:lvl8pPr marL="3429000" indent="-228600" defTabSz="4937125" eaLnBrk="0" fontAlgn="base" hangingPunct="0">
              <a:spcBef>
                <a:spcPct val="0"/>
              </a:spcBef>
              <a:spcAft>
                <a:spcPct val="0"/>
              </a:spcAft>
              <a:defRPr sz="3000">
                <a:solidFill>
                  <a:schemeClr val="tx1"/>
                </a:solidFill>
                <a:latin typeface="Arial"/>
              </a:defRPr>
            </a:lvl8pPr>
            <a:lvl9pPr marL="3886200" indent="-228600" defTabSz="4937125" eaLnBrk="0" fontAlgn="base" hangingPunct="0">
              <a:spcBef>
                <a:spcPct val="0"/>
              </a:spcBef>
              <a:spcAft>
                <a:spcPct val="0"/>
              </a:spcAft>
              <a:defRPr sz="3000">
                <a:solidFill>
                  <a:schemeClr val="tx1"/>
                </a:solidFill>
                <a:latin typeface="Arial"/>
              </a:defRPr>
            </a:lvl9pPr>
          </a:lstStyle>
          <a:p>
            <a:pPr eaLnBrk="1" hangingPunct="1">
              <a:lnSpc>
                <a:spcPct val="50000"/>
              </a:lnSpc>
              <a:spcBef>
                <a:spcPct val="50000"/>
              </a:spcBef>
            </a:pPr>
            <a:endParaRPr lang="en-US" sz="2800" b="1"/>
          </a:p>
          <a:p>
            <a:pPr eaLnBrk="1" hangingPunct="1">
              <a:lnSpc>
                <a:spcPct val="25000"/>
              </a:lnSpc>
              <a:spcBef>
                <a:spcPct val="50000"/>
              </a:spcBef>
            </a:pPr>
            <a:r>
              <a:rPr lang="en-US" sz="2800" b="1"/>
              <a:t>  Table 1. </a:t>
            </a:r>
            <a:r>
              <a:rPr lang="en-US" sz="2800"/>
              <a:t>magna non (n=17)</a:t>
            </a:r>
          </a:p>
          <a:p>
            <a:pPr eaLnBrk="1" hangingPunct="1">
              <a:lnSpc>
                <a:spcPct val="25000"/>
              </a:lnSpc>
              <a:spcBef>
                <a:spcPct val="50000"/>
              </a:spcBef>
            </a:pPr>
            <a:r>
              <a:rPr lang="en-US" sz="2800"/>
              <a:t>   --------------------------------------------------------------------------------</a:t>
            </a:r>
          </a:p>
          <a:p>
            <a:pPr eaLnBrk="1" hangingPunct="1">
              <a:lnSpc>
                <a:spcPct val="25000"/>
              </a:lnSpc>
              <a:spcBef>
                <a:spcPct val="50000"/>
              </a:spcBef>
            </a:pPr>
            <a:r>
              <a:rPr lang="en-US" sz="2800"/>
              <a:t>    Characteristic	</a:t>
            </a:r>
          </a:p>
          <a:p>
            <a:pPr eaLnBrk="1" hangingPunct="1">
              <a:lnSpc>
                <a:spcPct val="25000"/>
              </a:lnSpc>
              <a:spcBef>
                <a:spcPct val="50000"/>
              </a:spcBef>
            </a:pPr>
            <a:r>
              <a:rPr lang="en-US" sz="2800"/>
              <a:t> ----------------------------------------------------------------------------------</a:t>
            </a:r>
          </a:p>
          <a:p>
            <a:pPr eaLnBrk="1" hangingPunct="1">
              <a:lnSpc>
                <a:spcPct val="50000"/>
              </a:lnSpc>
              <a:spcBef>
                <a:spcPct val="50000"/>
              </a:spcBef>
            </a:pPr>
            <a:r>
              <a:rPr lang="en-US" sz="2800"/>
              <a:t>     Age (years)	                              60.9 </a:t>
            </a:r>
            <a:r>
              <a:rPr lang="en-US" sz="2800" u="sng"/>
              <a:t>+</a:t>
            </a:r>
            <a:r>
              <a:rPr lang="en-US" sz="2800"/>
              <a:t> 9.2</a:t>
            </a:r>
          </a:p>
          <a:p>
            <a:pPr eaLnBrk="1" hangingPunct="1">
              <a:lnSpc>
                <a:spcPct val="50000"/>
              </a:lnSpc>
              <a:spcBef>
                <a:spcPct val="50000"/>
              </a:spcBef>
            </a:pPr>
            <a:r>
              <a:rPr lang="en-US" sz="2800"/>
              <a:t>     Parity*	                                     3</a:t>
            </a:r>
          </a:p>
          <a:p>
            <a:pPr eaLnBrk="1" hangingPunct="1">
              <a:lnSpc>
                <a:spcPct val="50000"/>
              </a:lnSpc>
              <a:spcBef>
                <a:spcPct val="50000"/>
              </a:spcBef>
            </a:pPr>
            <a:r>
              <a:rPr lang="en-US" sz="2800"/>
              <a:t>     Menopausal	                                17 (100)</a:t>
            </a:r>
          </a:p>
          <a:p>
            <a:pPr eaLnBrk="1" hangingPunct="1">
              <a:lnSpc>
                <a:spcPct val="50000"/>
              </a:lnSpc>
              <a:spcBef>
                <a:spcPct val="50000"/>
              </a:spcBef>
            </a:pPr>
            <a:r>
              <a:rPr lang="en-US" sz="2800"/>
              <a:t>     Hormone therapy	                                 9 (52.9)</a:t>
            </a:r>
          </a:p>
          <a:p>
            <a:pPr eaLnBrk="1" hangingPunct="1">
              <a:lnSpc>
                <a:spcPct val="50000"/>
              </a:lnSpc>
              <a:spcBef>
                <a:spcPct val="50000"/>
              </a:spcBef>
            </a:pPr>
            <a:r>
              <a:rPr lang="en-US" sz="2800"/>
              <a:t>     Previous posterior repair                                       7 (41.2)</a:t>
            </a:r>
          </a:p>
          <a:p>
            <a:pPr eaLnBrk="1" hangingPunct="1">
              <a:lnSpc>
                <a:spcPct val="50000"/>
              </a:lnSpc>
              <a:spcBef>
                <a:spcPct val="50000"/>
              </a:spcBef>
            </a:pPr>
            <a:r>
              <a:rPr lang="en-US" sz="2800"/>
              <a:t>     Defecatory symptoms	                                 9 (52.9)</a:t>
            </a:r>
          </a:p>
          <a:p>
            <a:pPr eaLnBrk="1" hangingPunct="1">
              <a:lnSpc>
                <a:spcPct val="50000"/>
              </a:lnSpc>
              <a:spcBef>
                <a:spcPct val="50000"/>
              </a:spcBef>
            </a:pPr>
            <a:r>
              <a:rPr lang="en-US" sz="2800"/>
              <a:t>     Bulge symptoms                                                  15 (88.2)</a:t>
            </a:r>
          </a:p>
          <a:p>
            <a:pPr eaLnBrk="1" hangingPunct="1">
              <a:lnSpc>
                <a:spcPct val="50000"/>
              </a:lnSpc>
              <a:spcBef>
                <a:spcPct val="50000"/>
              </a:spcBef>
            </a:pPr>
            <a:r>
              <a:rPr lang="en-US" sz="2800"/>
              <a:t>     POP-Q stage of posterior wall prolapse*                  2</a:t>
            </a:r>
          </a:p>
          <a:p>
            <a:pPr eaLnBrk="1" hangingPunct="1">
              <a:lnSpc>
                <a:spcPct val="50000"/>
              </a:lnSpc>
              <a:spcBef>
                <a:spcPct val="50000"/>
              </a:spcBef>
            </a:pPr>
            <a:r>
              <a:rPr lang="en-US" sz="2800"/>
              <a:t>     Point Ap on POP-Q*	                                  +1.0</a:t>
            </a:r>
          </a:p>
          <a:p>
            <a:pPr eaLnBrk="1" hangingPunct="1">
              <a:lnSpc>
                <a:spcPct val="50000"/>
              </a:lnSpc>
              <a:spcBef>
                <a:spcPct val="50000"/>
              </a:spcBef>
            </a:pPr>
            <a:r>
              <a:rPr lang="en-US" sz="2800"/>
              <a:t>     Concurrent urogynecologic procedures                 9 (52.9)</a:t>
            </a:r>
          </a:p>
          <a:p>
            <a:pPr eaLnBrk="1" hangingPunct="1">
              <a:lnSpc>
                <a:spcPct val="50000"/>
              </a:lnSpc>
              <a:spcBef>
                <a:spcPct val="50000"/>
              </a:spcBef>
            </a:pPr>
            <a:r>
              <a:rPr lang="en-US" sz="2800"/>
              <a:t>     Site-specific defect                                                 5 (29.4)    </a:t>
            </a:r>
          </a:p>
          <a:p>
            <a:pPr eaLnBrk="1" hangingPunct="1">
              <a:lnSpc>
                <a:spcPct val="25000"/>
              </a:lnSpc>
              <a:spcBef>
                <a:spcPct val="50000"/>
              </a:spcBef>
            </a:pPr>
            <a:r>
              <a:rPr lang="en-US" sz="2800"/>
              <a:t>  ---------------------------------------------------------------------------------</a:t>
            </a:r>
          </a:p>
          <a:p>
            <a:pPr eaLnBrk="1" hangingPunct="1">
              <a:lnSpc>
                <a:spcPct val="25000"/>
              </a:lnSpc>
              <a:spcBef>
                <a:spcPct val="50000"/>
              </a:spcBef>
            </a:pPr>
            <a:r>
              <a:rPr lang="en-US" sz="2800"/>
              <a:t>     Data are presented as mean </a:t>
            </a:r>
            <a:r>
              <a:rPr lang="en-US" sz="2800" u="sng"/>
              <a:t>+</a:t>
            </a:r>
            <a:r>
              <a:rPr lang="en-US" sz="2800"/>
              <a:t> standard deviation or n (%)            </a:t>
            </a:r>
          </a:p>
          <a:p>
            <a:pPr eaLnBrk="1" hangingPunct="1">
              <a:lnSpc>
                <a:spcPct val="50000"/>
              </a:lnSpc>
              <a:spcBef>
                <a:spcPct val="50000"/>
              </a:spcBef>
            </a:pPr>
            <a:r>
              <a:rPr lang="en-US" sz="2800"/>
              <a:t>     *Data presented as median</a:t>
            </a:r>
            <a:r>
              <a:rPr lang="en-US" sz="2400" b="1"/>
              <a:t>                     </a:t>
            </a:r>
          </a:p>
          <a:p>
            <a:pPr eaLnBrk="1" hangingPunct="1">
              <a:lnSpc>
                <a:spcPct val="50000"/>
              </a:lnSpc>
              <a:spcBef>
                <a:spcPct val="50000"/>
              </a:spcBef>
            </a:pPr>
            <a:endParaRPr lang="en-US" sz="2400" b="1"/>
          </a:p>
        </p:txBody>
      </p:sp>
      <p:sp>
        <p:nvSpPr>
          <p:cNvPr id="2066" name="Text Box 406"/>
          <p:cNvSpPr txBox="1">
            <a:spLocks noChangeArrowheads="1"/>
          </p:cNvSpPr>
          <p:nvPr/>
        </p:nvSpPr>
        <p:spPr bwMode="auto">
          <a:xfrm>
            <a:off x="22420262" y="5715000"/>
            <a:ext cx="10363200" cy="14652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Put your information here. Remember to size your font accordingly.</a:t>
            </a:r>
            <a:r>
              <a:rPr lang="en-US" sz="3400" i="1" dirty="0">
                <a:solidFill>
                  <a:srgbClr val="393939"/>
                </a:solidFill>
                <a:latin typeface="Gill Sans" pitchFamily="34" charset="0"/>
              </a:rPr>
              <a:t> </a:t>
            </a:r>
          </a:p>
        </p:txBody>
      </p:sp>
      <p:sp>
        <p:nvSpPr>
          <p:cNvPr id="2455" name="Text Box 407"/>
          <p:cNvSpPr txBox="1">
            <a:spLocks noChangeArrowheads="1"/>
          </p:cNvSpPr>
          <p:nvPr/>
        </p:nvSpPr>
        <p:spPr bwMode="auto">
          <a:xfrm>
            <a:off x="33662938" y="5791200"/>
            <a:ext cx="9686925" cy="171446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defPPr>
              <a:defRPr kern="1200" smtId="4294967295"/>
            </a:defPPr>
            <a:lvl1pPr defTabSz="4703763">
              <a:defRPr>
                <a:solidFill>
                  <a:schemeClr val="tx1"/>
                </a:solidFill>
                <a:latin typeface="Arial"/>
              </a:defRPr>
            </a:lvl1pPr>
            <a:lvl2pPr defTabSz="4703763">
              <a:defRPr>
                <a:solidFill>
                  <a:schemeClr val="tx1"/>
                </a:solidFill>
                <a:latin typeface="Arial"/>
              </a:defRPr>
            </a:lvl2pPr>
            <a:lvl3pPr defTabSz="4703763">
              <a:defRPr>
                <a:solidFill>
                  <a:schemeClr val="tx1"/>
                </a:solidFill>
                <a:latin typeface="Arial"/>
              </a:defRPr>
            </a:lvl3pPr>
            <a:lvl4pPr defTabSz="4703763">
              <a:defRPr>
                <a:solidFill>
                  <a:schemeClr val="tx1"/>
                </a:solidFill>
                <a:latin typeface="Arial"/>
              </a:defRPr>
            </a:lvl4pPr>
            <a:lvl5pPr defTabSz="4703763">
              <a:defRPr>
                <a:solidFill>
                  <a:schemeClr val="tx1"/>
                </a:solidFill>
                <a:latin typeface="Arial"/>
              </a:defRPr>
            </a:lvl5pPr>
            <a:lvl6pPr defTabSz="4703763" fontAlgn="base">
              <a:spcBef>
                <a:spcPct val="0"/>
              </a:spcBef>
              <a:spcAft>
                <a:spcPct val="0"/>
              </a:spcAft>
              <a:defRPr>
                <a:solidFill>
                  <a:schemeClr val="tx1"/>
                </a:solidFill>
                <a:latin typeface="Arial"/>
              </a:defRPr>
            </a:lvl6pPr>
            <a:lvl7pPr defTabSz="4703763" fontAlgn="base">
              <a:spcBef>
                <a:spcPct val="0"/>
              </a:spcBef>
              <a:spcAft>
                <a:spcPct val="0"/>
              </a:spcAft>
              <a:defRPr>
                <a:solidFill>
                  <a:schemeClr val="tx1"/>
                </a:solidFill>
                <a:latin typeface="Arial"/>
              </a:defRPr>
            </a:lvl7pPr>
            <a:lvl8pPr defTabSz="4703763" fontAlgn="base">
              <a:spcBef>
                <a:spcPct val="0"/>
              </a:spcBef>
              <a:spcAft>
                <a:spcPct val="0"/>
              </a:spcAft>
              <a:defRPr>
                <a:solidFill>
                  <a:schemeClr val="tx1"/>
                </a:solidFill>
                <a:latin typeface="Arial"/>
              </a:defRPr>
            </a:lvl8pPr>
            <a:lvl9pPr defTabSz="4703763" fontAlgn="base">
              <a:spcBef>
                <a:spcPct val="0"/>
              </a:spcBef>
              <a:spcAft>
                <a:spcPct val="0"/>
              </a:spcAft>
              <a:defRPr>
                <a:solidFill>
                  <a:schemeClr val="tx1"/>
                </a:solidFill>
                <a:latin typeface="Arial"/>
              </a:defRPr>
            </a:lvl9pPr>
          </a:lstStyle>
          <a:p>
            <a:pPr>
              <a:lnSpc>
                <a:spcPct val="110000"/>
              </a:lnSpc>
              <a:defRPr/>
            </a:pPr>
            <a:r>
              <a:rPr lang="en-US" sz="4200" i="1" dirty="0" smtClean="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Insert your text here. You can place your organizations logos on either side of the title of the poster. </a:t>
            </a:r>
          </a:p>
          <a:p>
            <a:pPr marL="571500" indent="-571500">
              <a:lnSpc>
                <a:spcPct val="110000"/>
              </a:lnSpc>
              <a:buFont typeface="Arial" pitchFamily="34" charset="0"/>
              <a:buChar char="•"/>
              <a:defRPr/>
            </a:pPr>
            <a:r>
              <a:rPr lang="en-US" sz="4200" i="1" dirty="0" smtClean="0">
                <a:solidFill>
                  <a:srgbClr val="393939"/>
                </a:solidFill>
                <a:latin typeface="Gill Sans" pitchFamily="34" charset="0"/>
              </a:rPr>
              <a:t>Insert your text here. Remember, you can adjust the font size to fit your text. Insert your text here. </a:t>
            </a:r>
          </a:p>
          <a:p>
            <a:pPr marL="571500" indent="-571500">
              <a:lnSpc>
                <a:spcPct val="110000"/>
              </a:lnSpc>
              <a:buFont typeface="Arial" pitchFamily="34" charset="0"/>
              <a:buChar char="•"/>
              <a:defRPr/>
            </a:pPr>
            <a:r>
              <a:rPr lang="en-US" sz="4200" i="1" dirty="0" smtClean="0">
                <a:solidFill>
                  <a:srgbClr val="393939"/>
                </a:solidFill>
                <a:latin typeface="Gill Sans" pitchFamily="34" charset="0"/>
              </a:rPr>
              <a:t>You can place your organizations logos on either side of the title of the poster. Insert your text here. You can place your organizations logos on either side of the title of the poster. </a:t>
            </a:r>
          </a:p>
        </p:txBody>
      </p:sp>
      <p:sp>
        <p:nvSpPr>
          <p:cNvPr id="2068" name="Text Box 408"/>
          <p:cNvSpPr txBox="1">
            <a:spLocks noChangeArrowheads="1"/>
          </p:cNvSpPr>
          <p:nvPr/>
        </p:nvSpPr>
        <p:spPr bwMode="auto">
          <a:xfrm>
            <a:off x="22555200" y="16916400"/>
            <a:ext cx="10160000"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71450" tIns="85725" rIns="171450" bIns="85725"/>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change template colors to suit your own taste or institution colors. The graphic can be replaced with several smaller graphics.</a:t>
            </a:r>
            <a:endParaRPr lang="en-US" sz="10000" i="1" dirty="0">
              <a:solidFill>
                <a:srgbClr val="393939"/>
              </a:solidFill>
              <a:latin typeface="Gill Sans" pitchFamily="34" charset="0"/>
            </a:endParaRPr>
          </a:p>
        </p:txBody>
      </p:sp>
      <p:sp>
        <p:nvSpPr>
          <p:cNvPr id="2069" name="Rectangle 409"/>
          <p:cNvSpPr>
            <a:spLocks noChangeArrowheads="1"/>
          </p:cNvSpPr>
          <p:nvPr/>
        </p:nvSpPr>
        <p:spPr bwMode="auto">
          <a:xfrm>
            <a:off x="11310938" y="23164800"/>
            <a:ext cx="4741862" cy="3632200"/>
          </a:xfrm>
          <a:prstGeom prst="rect">
            <a:avLst/>
          </a:prstGeom>
          <a:solidFill>
            <a:schemeClr val="bg1"/>
          </a:solidFill>
          <a:ln w="9525">
            <a:solidFill>
              <a:schemeClr val="tx1"/>
            </a:solidFill>
            <a:miter lim="800000"/>
          </a:ln>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kern="1200" smtId="4294967295"/>
            </a:defPPr>
          </a:lstStyle>
          <a:p>
            <a:endParaRPr lang="en-US"/>
          </a:p>
        </p:txBody>
      </p:sp>
      <p:sp>
        <p:nvSpPr>
          <p:cNvPr id="2070" name="Rectangle 410"/>
          <p:cNvSpPr>
            <a:spLocks noChangeArrowheads="1"/>
          </p:cNvSpPr>
          <p:nvPr/>
        </p:nvSpPr>
        <p:spPr bwMode="auto">
          <a:xfrm rot="5400000">
            <a:off x="11895138" y="25909588"/>
            <a:ext cx="76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800">
                <a:solidFill>
                  <a:srgbClr val="000000"/>
                </a:solidFill>
              </a:rPr>
              <a:t>(</a:t>
            </a:r>
            <a:endParaRPr lang="en-US" sz="9200"/>
          </a:p>
        </p:txBody>
      </p:sp>
      <p:grpSp>
        <p:nvGrpSpPr>
          <p:cNvPr id="2071" name="Group 411"/>
          <p:cNvGrpSpPr/>
          <p:nvPr/>
        </p:nvGrpSpPr>
        <p:grpSpPr>
          <a:xfrm>
            <a:off x="11518900" y="23504525"/>
            <a:ext cx="4214813" cy="3775075"/>
            <a:chOff x="11303" y="7942"/>
            <a:chExt cx="6502" cy="4899"/>
          </a:xfrm>
        </p:grpSpPr>
        <p:sp>
          <p:nvSpPr>
            <p:cNvPr id="2377" name="Rectangle 412"/>
            <p:cNvSpPr>
              <a:spLocks noChangeArrowheads="1"/>
            </p:cNvSpPr>
            <p:nvPr/>
          </p:nvSpPr>
          <p:spPr bwMode="auto">
            <a:xfrm>
              <a:off x="12172" y="8997"/>
              <a:ext cx="570" cy="2465"/>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78" name="Rectangle 413"/>
            <p:cNvSpPr>
              <a:spLocks noChangeArrowheads="1"/>
            </p:cNvSpPr>
            <p:nvPr/>
          </p:nvSpPr>
          <p:spPr bwMode="auto">
            <a:xfrm>
              <a:off x="13595" y="8370"/>
              <a:ext cx="572" cy="3092"/>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79" name="Rectangle 414"/>
            <p:cNvSpPr>
              <a:spLocks noChangeArrowheads="1"/>
            </p:cNvSpPr>
            <p:nvPr/>
          </p:nvSpPr>
          <p:spPr bwMode="auto">
            <a:xfrm>
              <a:off x="15020" y="9533"/>
              <a:ext cx="570" cy="1929"/>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80" name="Rectangle 415"/>
            <p:cNvSpPr>
              <a:spLocks noChangeArrowheads="1"/>
            </p:cNvSpPr>
            <p:nvPr/>
          </p:nvSpPr>
          <p:spPr bwMode="auto">
            <a:xfrm>
              <a:off x="16443" y="9003"/>
              <a:ext cx="570" cy="2459"/>
            </a:xfrm>
            <a:prstGeom prst="rect">
              <a:avLst/>
            </a:prstGeom>
            <a:solidFill>
              <a:schemeClr val="accent2">
                <a:lumMod val="75000"/>
              </a:schemeClr>
            </a:solidFill>
            <a:ln w="28575">
              <a:solidFill>
                <a:srgbClr val="000000"/>
              </a:solidFill>
              <a:miter lim="800000"/>
            </a:ln>
          </p:spPr>
          <p:txBody>
            <a:bodyPr/>
            <a:lstStyle>
              <a:defPPr>
                <a:defRPr kern="1200" smtId="4294967295"/>
              </a:defPPr>
            </a:lstStyle>
            <a:p>
              <a:endParaRPr lang="en-US"/>
            </a:p>
          </p:txBody>
        </p:sp>
        <p:sp>
          <p:nvSpPr>
            <p:cNvPr id="2381" name="Line 416"/>
            <p:cNvSpPr>
              <a:spLocks noChangeShapeType="1"/>
            </p:cNvSpPr>
            <p:nvPr/>
          </p:nvSpPr>
          <p:spPr bwMode="auto">
            <a:xfrm flipV="1">
              <a:off x="12457" y="8807"/>
              <a:ext cx="1" cy="19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2" name="Line 417"/>
            <p:cNvSpPr>
              <a:spLocks noChangeShapeType="1"/>
            </p:cNvSpPr>
            <p:nvPr/>
          </p:nvSpPr>
          <p:spPr bwMode="auto">
            <a:xfrm>
              <a:off x="12434" y="8807"/>
              <a:ext cx="48"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3" name="Line 418"/>
            <p:cNvSpPr>
              <a:spLocks noChangeShapeType="1"/>
            </p:cNvSpPr>
            <p:nvPr/>
          </p:nvSpPr>
          <p:spPr bwMode="auto">
            <a:xfrm flipV="1">
              <a:off x="13880" y="8230"/>
              <a:ext cx="1" cy="14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4" name="Line 419"/>
            <p:cNvSpPr>
              <a:spLocks noChangeShapeType="1"/>
            </p:cNvSpPr>
            <p:nvPr/>
          </p:nvSpPr>
          <p:spPr bwMode="auto">
            <a:xfrm>
              <a:off x="13857" y="8230"/>
              <a:ext cx="48"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5" name="Line 420"/>
            <p:cNvSpPr>
              <a:spLocks noChangeShapeType="1"/>
            </p:cNvSpPr>
            <p:nvPr/>
          </p:nvSpPr>
          <p:spPr bwMode="auto">
            <a:xfrm flipV="1">
              <a:off x="15305" y="9294"/>
              <a:ext cx="1" cy="239"/>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6" name="Line 421"/>
            <p:cNvSpPr>
              <a:spLocks noChangeShapeType="1"/>
            </p:cNvSpPr>
            <p:nvPr/>
          </p:nvSpPr>
          <p:spPr bwMode="auto">
            <a:xfrm>
              <a:off x="15283" y="9294"/>
              <a:ext cx="47"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7" name="Line 422"/>
            <p:cNvSpPr>
              <a:spLocks noChangeShapeType="1"/>
            </p:cNvSpPr>
            <p:nvPr/>
          </p:nvSpPr>
          <p:spPr bwMode="auto">
            <a:xfrm flipV="1">
              <a:off x="16728" y="8715"/>
              <a:ext cx="1" cy="288"/>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8" name="Line 423"/>
            <p:cNvSpPr>
              <a:spLocks noChangeShapeType="1"/>
            </p:cNvSpPr>
            <p:nvPr/>
          </p:nvSpPr>
          <p:spPr bwMode="auto">
            <a:xfrm>
              <a:off x="16706" y="8715"/>
              <a:ext cx="47"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89" name="Line 424"/>
            <p:cNvSpPr>
              <a:spLocks noChangeShapeType="1"/>
            </p:cNvSpPr>
            <p:nvPr/>
          </p:nvSpPr>
          <p:spPr bwMode="auto">
            <a:xfrm>
              <a:off x="12457" y="8997"/>
              <a:ext cx="1" cy="187"/>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0" name="Line 425"/>
            <p:cNvSpPr>
              <a:spLocks noChangeShapeType="1"/>
            </p:cNvSpPr>
            <p:nvPr/>
          </p:nvSpPr>
          <p:spPr bwMode="auto">
            <a:xfrm>
              <a:off x="12434" y="9184"/>
              <a:ext cx="48"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1" name="Line 426"/>
            <p:cNvSpPr>
              <a:spLocks noChangeShapeType="1"/>
            </p:cNvSpPr>
            <p:nvPr/>
          </p:nvSpPr>
          <p:spPr bwMode="auto">
            <a:xfrm>
              <a:off x="13880" y="8370"/>
              <a:ext cx="1" cy="14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2" name="Line 427"/>
            <p:cNvSpPr>
              <a:spLocks noChangeShapeType="1"/>
            </p:cNvSpPr>
            <p:nvPr/>
          </p:nvSpPr>
          <p:spPr bwMode="auto">
            <a:xfrm>
              <a:off x="13857" y="8510"/>
              <a:ext cx="48"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3" name="Line 428"/>
            <p:cNvSpPr>
              <a:spLocks noChangeShapeType="1"/>
            </p:cNvSpPr>
            <p:nvPr/>
          </p:nvSpPr>
          <p:spPr bwMode="auto">
            <a:xfrm>
              <a:off x="15305" y="9533"/>
              <a:ext cx="1" cy="239"/>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4" name="Line 429"/>
            <p:cNvSpPr>
              <a:spLocks noChangeShapeType="1"/>
            </p:cNvSpPr>
            <p:nvPr/>
          </p:nvSpPr>
          <p:spPr bwMode="auto">
            <a:xfrm>
              <a:off x="15283" y="9772"/>
              <a:ext cx="47"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5" name="Line 430"/>
            <p:cNvSpPr>
              <a:spLocks noChangeShapeType="1"/>
            </p:cNvSpPr>
            <p:nvPr/>
          </p:nvSpPr>
          <p:spPr bwMode="auto">
            <a:xfrm>
              <a:off x="16728" y="9003"/>
              <a:ext cx="1" cy="289"/>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6" name="Line 431"/>
            <p:cNvSpPr>
              <a:spLocks noChangeShapeType="1"/>
            </p:cNvSpPr>
            <p:nvPr/>
          </p:nvSpPr>
          <p:spPr bwMode="auto">
            <a:xfrm>
              <a:off x="16706" y="9292"/>
              <a:ext cx="47"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7" name="Line 432"/>
            <p:cNvSpPr>
              <a:spLocks noChangeShapeType="1"/>
            </p:cNvSpPr>
            <p:nvPr/>
          </p:nvSpPr>
          <p:spPr bwMode="auto">
            <a:xfrm>
              <a:off x="11745" y="8010"/>
              <a:ext cx="1" cy="3452"/>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8" name="Line 433"/>
            <p:cNvSpPr>
              <a:spLocks noChangeShapeType="1"/>
            </p:cNvSpPr>
            <p:nvPr/>
          </p:nvSpPr>
          <p:spPr bwMode="auto">
            <a:xfrm>
              <a:off x="11709" y="11462"/>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99" name="Line 434"/>
            <p:cNvSpPr>
              <a:spLocks noChangeShapeType="1"/>
            </p:cNvSpPr>
            <p:nvPr/>
          </p:nvSpPr>
          <p:spPr bwMode="auto">
            <a:xfrm>
              <a:off x="11709" y="10968"/>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0" name="Line 435"/>
            <p:cNvSpPr>
              <a:spLocks noChangeShapeType="1"/>
            </p:cNvSpPr>
            <p:nvPr/>
          </p:nvSpPr>
          <p:spPr bwMode="auto">
            <a:xfrm>
              <a:off x="11709" y="10475"/>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1" name="Line 436"/>
            <p:cNvSpPr>
              <a:spLocks noChangeShapeType="1"/>
            </p:cNvSpPr>
            <p:nvPr/>
          </p:nvSpPr>
          <p:spPr bwMode="auto">
            <a:xfrm>
              <a:off x="11709" y="9981"/>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2" name="Line 437"/>
            <p:cNvSpPr>
              <a:spLocks noChangeShapeType="1"/>
            </p:cNvSpPr>
            <p:nvPr/>
          </p:nvSpPr>
          <p:spPr bwMode="auto">
            <a:xfrm>
              <a:off x="11709" y="9490"/>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3" name="Line 438"/>
            <p:cNvSpPr>
              <a:spLocks noChangeShapeType="1"/>
            </p:cNvSpPr>
            <p:nvPr/>
          </p:nvSpPr>
          <p:spPr bwMode="auto">
            <a:xfrm>
              <a:off x="11709" y="8997"/>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4" name="Line 439"/>
            <p:cNvSpPr>
              <a:spLocks noChangeShapeType="1"/>
            </p:cNvSpPr>
            <p:nvPr/>
          </p:nvSpPr>
          <p:spPr bwMode="auto">
            <a:xfrm>
              <a:off x="11709" y="8503"/>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5" name="Line 440"/>
            <p:cNvSpPr>
              <a:spLocks noChangeShapeType="1"/>
            </p:cNvSpPr>
            <p:nvPr/>
          </p:nvSpPr>
          <p:spPr bwMode="auto">
            <a:xfrm>
              <a:off x="11709" y="8010"/>
              <a:ext cx="36"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6" name="Line 441"/>
            <p:cNvSpPr>
              <a:spLocks noChangeShapeType="1"/>
            </p:cNvSpPr>
            <p:nvPr/>
          </p:nvSpPr>
          <p:spPr bwMode="auto">
            <a:xfrm>
              <a:off x="11745" y="11462"/>
              <a:ext cx="5695" cy="1"/>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7" name="Line 442"/>
            <p:cNvSpPr>
              <a:spLocks noChangeShapeType="1"/>
            </p:cNvSpPr>
            <p:nvPr/>
          </p:nvSpPr>
          <p:spPr bwMode="auto">
            <a:xfrm flipV="1">
              <a:off x="11745" y="11462"/>
              <a:ext cx="1" cy="36"/>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8" name="Line 443"/>
            <p:cNvSpPr>
              <a:spLocks noChangeShapeType="1"/>
            </p:cNvSpPr>
            <p:nvPr/>
          </p:nvSpPr>
          <p:spPr bwMode="auto">
            <a:xfrm flipV="1">
              <a:off x="13168" y="11462"/>
              <a:ext cx="1" cy="36"/>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09" name="Line 444"/>
            <p:cNvSpPr>
              <a:spLocks noChangeShapeType="1"/>
            </p:cNvSpPr>
            <p:nvPr/>
          </p:nvSpPr>
          <p:spPr bwMode="auto">
            <a:xfrm flipV="1">
              <a:off x="14594" y="11462"/>
              <a:ext cx="1" cy="36"/>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10" name="Line 445"/>
            <p:cNvSpPr>
              <a:spLocks noChangeShapeType="1"/>
            </p:cNvSpPr>
            <p:nvPr/>
          </p:nvSpPr>
          <p:spPr bwMode="auto">
            <a:xfrm flipV="1">
              <a:off x="16017" y="11462"/>
              <a:ext cx="1" cy="36"/>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11" name="Line 446"/>
            <p:cNvSpPr>
              <a:spLocks noChangeShapeType="1"/>
            </p:cNvSpPr>
            <p:nvPr/>
          </p:nvSpPr>
          <p:spPr bwMode="auto">
            <a:xfrm flipV="1">
              <a:off x="17440" y="11462"/>
              <a:ext cx="1" cy="36"/>
            </a:xfrm>
            <a:prstGeom prst="line">
              <a:avLst/>
            </a:prstGeom>
            <a:noFill/>
            <a:ln w="2857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412" name="Rectangle 447"/>
            <p:cNvSpPr>
              <a:spLocks noChangeArrowheads="1"/>
            </p:cNvSpPr>
            <p:nvPr/>
          </p:nvSpPr>
          <p:spPr bwMode="auto">
            <a:xfrm>
              <a:off x="11594" y="11393"/>
              <a:ext cx="153"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0</a:t>
              </a:r>
              <a:endParaRPr lang="en-US" sz="9200"/>
            </a:p>
          </p:txBody>
        </p:sp>
        <p:sp>
          <p:nvSpPr>
            <p:cNvPr id="2413" name="Rectangle 448"/>
            <p:cNvSpPr>
              <a:spLocks noChangeArrowheads="1"/>
            </p:cNvSpPr>
            <p:nvPr/>
          </p:nvSpPr>
          <p:spPr bwMode="auto">
            <a:xfrm>
              <a:off x="11533" y="10900"/>
              <a:ext cx="30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20</a:t>
              </a:r>
              <a:endParaRPr lang="en-US" sz="9200"/>
            </a:p>
          </p:txBody>
        </p:sp>
        <p:sp>
          <p:nvSpPr>
            <p:cNvPr id="2414" name="Rectangle 449"/>
            <p:cNvSpPr>
              <a:spLocks noChangeArrowheads="1"/>
            </p:cNvSpPr>
            <p:nvPr/>
          </p:nvSpPr>
          <p:spPr bwMode="auto">
            <a:xfrm>
              <a:off x="11533" y="10408"/>
              <a:ext cx="30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40</a:t>
              </a:r>
              <a:endParaRPr lang="en-US" sz="9200"/>
            </a:p>
          </p:txBody>
        </p:sp>
        <p:sp>
          <p:nvSpPr>
            <p:cNvPr id="2415" name="Rectangle 450"/>
            <p:cNvSpPr>
              <a:spLocks noChangeArrowheads="1"/>
            </p:cNvSpPr>
            <p:nvPr/>
          </p:nvSpPr>
          <p:spPr bwMode="auto">
            <a:xfrm>
              <a:off x="11533" y="9916"/>
              <a:ext cx="30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60</a:t>
              </a:r>
              <a:endParaRPr lang="en-US" sz="9200"/>
            </a:p>
          </p:txBody>
        </p:sp>
        <p:sp>
          <p:nvSpPr>
            <p:cNvPr id="2416" name="Rectangle 451"/>
            <p:cNvSpPr>
              <a:spLocks noChangeArrowheads="1"/>
            </p:cNvSpPr>
            <p:nvPr/>
          </p:nvSpPr>
          <p:spPr bwMode="auto">
            <a:xfrm>
              <a:off x="11533" y="9421"/>
              <a:ext cx="30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80</a:t>
              </a:r>
              <a:endParaRPr lang="en-US" sz="9200"/>
            </a:p>
          </p:txBody>
        </p:sp>
        <p:sp>
          <p:nvSpPr>
            <p:cNvPr id="2417" name="Rectangle 452"/>
            <p:cNvSpPr>
              <a:spLocks noChangeArrowheads="1"/>
            </p:cNvSpPr>
            <p:nvPr/>
          </p:nvSpPr>
          <p:spPr bwMode="auto">
            <a:xfrm>
              <a:off x="11470" y="8929"/>
              <a:ext cx="460"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100</a:t>
              </a:r>
              <a:endParaRPr lang="en-US" sz="9200"/>
            </a:p>
          </p:txBody>
        </p:sp>
        <p:sp>
          <p:nvSpPr>
            <p:cNvPr id="2418" name="Rectangle 453"/>
            <p:cNvSpPr>
              <a:spLocks noChangeArrowheads="1"/>
            </p:cNvSpPr>
            <p:nvPr/>
          </p:nvSpPr>
          <p:spPr bwMode="auto">
            <a:xfrm>
              <a:off x="11470" y="8434"/>
              <a:ext cx="460"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120</a:t>
              </a:r>
              <a:endParaRPr lang="en-US" sz="9200"/>
            </a:p>
          </p:txBody>
        </p:sp>
        <p:sp>
          <p:nvSpPr>
            <p:cNvPr id="2419" name="Rectangle 454"/>
            <p:cNvSpPr>
              <a:spLocks noChangeArrowheads="1"/>
            </p:cNvSpPr>
            <p:nvPr/>
          </p:nvSpPr>
          <p:spPr bwMode="auto">
            <a:xfrm>
              <a:off x="11470" y="7942"/>
              <a:ext cx="460"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140</a:t>
              </a:r>
              <a:endParaRPr lang="en-US" sz="9200"/>
            </a:p>
          </p:txBody>
        </p:sp>
        <p:sp>
          <p:nvSpPr>
            <p:cNvPr id="2420" name="Rectangle 455"/>
            <p:cNvSpPr>
              <a:spLocks noChangeArrowheads="1"/>
            </p:cNvSpPr>
            <p:nvPr/>
          </p:nvSpPr>
          <p:spPr bwMode="auto">
            <a:xfrm>
              <a:off x="12179" y="11566"/>
              <a:ext cx="136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CONTROL</a:t>
              </a:r>
              <a:endParaRPr lang="en-US" sz="9200"/>
            </a:p>
          </p:txBody>
        </p:sp>
        <p:sp>
          <p:nvSpPr>
            <p:cNvPr id="2421" name="Rectangle 456"/>
            <p:cNvSpPr>
              <a:spLocks noChangeArrowheads="1"/>
            </p:cNvSpPr>
            <p:nvPr/>
          </p:nvSpPr>
          <p:spPr bwMode="auto">
            <a:xfrm>
              <a:off x="13763" y="11566"/>
              <a:ext cx="586"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HCY</a:t>
              </a:r>
              <a:endParaRPr lang="en-US" sz="9200"/>
            </a:p>
          </p:txBody>
        </p:sp>
        <p:sp>
          <p:nvSpPr>
            <p:cNvPr id="2422" name="Rectangle 457"/>
            <p:cNvSpPr>
              <a:spLocks noChangeArrowheads="1"/>
            </p:cNvSpPr>
            <p:nvPr/>
          </p:nvSpPr>
          <p:spPr bwMode="auto">
            <a:xfrm>
              <a:off x="15185" y="11566"/>
              <a:ext cx="601"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RSG</a:t>
              </a:r>
              <a:endParaRPr lang="en-US" sz="9200"/>
            </a:p>
          </p:txBody>
        </p:sp>
        <p:sp>
          <p:nvSpPr>
            <p:cNvPr id="2423" name="Rectangle 458"/>
            <p:cNvSpPr>
              <a:spLocks noChangeArrowheads="1"/>
            </p:cNvSpPr>
            <p:nvPr/>
          </p:nvSpPr>
          <p:spPr bwMode="auto">
            <a:xfrm>
              <a:off x="16458" y="11566"/>
              <a:ext cx="1347" cy="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400" b="1">
                  <a:solidFill>
                    <a:srgbClr val="000000"/>
                  </a:solidFill>
                </a:rPr>
                <a:t>HCY+RSG</a:t>
              </a:r>
              <a:endParaRPr lang="en-US" sz="9200"/>
            </a:p>
          </p:txBody>
        </p:sp>
        <p:sp>
          <p:nvSpPr>
            <p:cNvPr id="2424" name="Rectangle 459"/>
            <p:cNvSpPr>
              <a:spLocks noChangeArrowheads="1"/>
            </p:cNvSpPr>
            <p:nvPr/>
          </p:nvSpPr>
          <p:spPr bwMode="auto">
            <a:xfrm rot="-5400000">
              <a:off x="10384" y="11923"/>
              <a:ext cx="1837"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eaVert" wrap="none" lIns="0" tIns="0" rIns="0" bIns="0">
              <a:spAutoFit/>
            </a:bodyPr>
            <a:lstStyle>
              <a:defPPr>
                <a:defRPr kern="1200" smtId="4294967295"/>
              </a:defPPr>
            </a:lstStyle>
            <a:p>
              <a:pPr defTabSz="4703763"/>
              <a:endParaRPr lang="en-US" sz="9200"/>
            </a:p>
          </p:txBody>
        </p:sp>
        <p:sp>
          <p:nvSpPr>
            <p:cNvPr id="2425" name="Rectangle 460"/>
            <p:cNvSpPr>
              <a:spLocks noChangeArrowheads="1"/>
            </p:cNvSpPr>
            <p:nvPr/>
          </p:nvSpPr>
          <p:spPr bwMode="auto">
            <a:xfrm>
              <a:off x="16702" y="8476"/>
              <a:ext cx="210" cy="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sp>
          <p:nvSpPr>
            <p:cNvPr id="2426" name="Rectangle 461"/>
            <p:cNvSpPr>
              <a:spLocks noChangeArrowheads="1"/>
            </p:cNvSpPr>
            <p:nvPr/>
          </p:nvSpPr>
          <p:spPr bwMode="auto">
            <a:xfrm>
              <a:off x="15256" y="9123"/>
              <a:ext cx="292" cy="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sp>
          <p:nvSpPr>
            <p:cNvPr id="2427" name="Rectangle 462"/>
            <p:cNvSpPr>
              <a:spLocks noChangeArrowheads="1"/>
            </p:cNvSpPr>
            <p:nvPr/>
          </p:nvSpPr>
          <p:spPr bwMode="auto">
            <a:xfrm>
              <a:off x="13857" y="8053"/>
              <a:ext cx="146" cy="3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900" b="1">
                  <a:solidFill>
                    <a:srgbClr val="000000"/>
                  </a:solidFill>
                </a:rPr>
                <a:t>*</a:t>
              </a:r>
              <a:endParaRPr lang="en-US" sz="9200"/>
            </a:p>
          </p:txBody>
        </p:sp>
      </p:grpSp>
      <p:sp>
        <p:nvSpPr>
          <p:cNvPr id="2072" name="Rectangle 463"/>
          <p:cNvSpPr>
            <a:spLocks noChangeArrowheads="1"/>
          </p:cNvSpPr>
          <p:nvPr/>
        </p:nvSpPr>
        <p:spPr bwMode="auto">
          <a:xfrm rot="5400000">
            <a:off x="11895138" y="25909588"/>
            <a:ext cx="762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800">
                <a:solidFill>
                  <a:srgbClr val="000000"/>
                </a:solidFill>
              </a:rPr>
              <a:t>(</a:t>
            </a:r>
            <a:endParaRPr lang="en-US" sz="9200"/>
          </a:p>
        </p:txBody>
      </p:sp>
      <p:sp>
        <p:nvSpPr>
          <p:cNvPr id="2073" name="Text Box 464"/>
          <p:cNvSpPr txBox="1">
            <a:spLocks noChangeArrowheads="1"/>
          </p:cNvSpPr>
          <p:nvPr/>
        </p:nvSpPr>
        <p:spPr bwMode="auto">
          <a:xfrm>
            <a:off x="11496675" y="27079575"/>
            <a:ext cx="3868738" cy="55403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a:latin typeface="Gill Sans" pitchFamily="34" charset="0"/>
              </a:rPr>
              <a:t>Figure 1. Name of chart</a:t>
            </a:r>
          </a:p>
        </p:txBody>
      </p:sp>
      <p:sp>
        <p:nvSpPr>
          <p:cNvPr id="2074" name="Rectangle 465"/>
          <p:cNvSpPr>
            <a:spLocks noChangeArrowheads="1"/>
          </p:cNvSpPr>
          <p:nvPr/>
        </p:nvSpPr>
        <p:spPr bwMode="auto">
          <a:xfrm>
            <a:off x="16370300" y="23164800"/>
            <a:ext cx="4741863" cy="3632200"/>
          </a:xfrm>
          <a:prstGeom prst="rect">
            <a:avLst/>
          </a:prstGeom>
          <a:solidFill>
            <a:schemeClr val="bg1"/>
          </a:solidFill>
          <a:ln w="9525">
            <a:solidFill>
              <a:schemeClr val="tx1"/>
            </a:solidFill>
            <a:miter lim="800000"/>
          </a:ln>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defPPr>
              <a:defRPr kern="1200" smtId="4294967295"/>
            </a:defPPr>
          </a:lstStyle>
          <a:p>
            <a:endParaRPr lang="en-US"/>
          </a:p>
        </p:txBody>
      </p:sp>
      <p:sp>
        <p:nvSpPr>
          <p:cNvPr id="2075" name="AutoShape 466"/>
          <p:cNvSpPr>
            <a:spLocks noChangeAspect="1" noChangeArrowheads="1" noTextEdit="1"/>
          </p:cNvSpPr>
          <p:nvPr/>
        </p:nvSpPr>
        <p:spPr bwMode="auto">
          <a:xfrm>
            <a:off x="17176750" y="23391812"/>
            <a:ext cx="3530600" cy="329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grpSp>
        <p:nvGrpSpPr>
          <p:cNvPr id="2076" name="Group 467"/>
          <p:cNvGrpSpPr/>
          <p:nvPr/>
        </p:nvGrpSpPr>
        <p:grpSpPr>
          <a:xfrm>
            <a:off x="16722725" y="23504525"/>
            <a:ext cx="4540250" cy="2946400"/>
            <a:chOff x="16419" y="7966"/>
            <a:chExt cx="3458" cy="2057"/>
          </a:xfrm>
        </p:grpSpPr>
        <p:sp>
          <p:nvSpPr>
            <p:cNvPr id="2336" name="Rectangle 468"/>
            <p:cNvSpPr>
              <a:spLocks noChangeArrowheads="1"/>
            </p:cNvSpPr>
            <p:nvPr/>
          </p:nvSpPr>
          <p:spPr bwMode="auto">
            <a:xfrm>
              <a:off x="16776" y="8919"/>
              <a:ext cx="297" cy="911"/>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7" name="Rectangle 469"/>
            <p:cNvSpPr>
              <a:spLocks noChangeArrowheads="1"/>
            </p:cNvSpPr>
            <p:nvPr/>
          </p:nvSpPr>
          <p:spPr bwMode="auto">
            <a:xfrm>
              <a:off x="17519" y="8626"/>
              <a:ext cx="298" cy="1204"/>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8" name="Rectangle 470"/>
            <p:cNvSpPr>
              <a:spLocks noChangeArrowheads="1"/>
            </p:cNvSpPr>
            <p:nvPr/>
          </p:nvSpPr>
          <p:spPr bwMode="auto">
            <a:xfrm>
              <a:off x="18263" y="8294"/>
              <a:ext cx="297" cy="1536"/>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39" name="Rectangle 471"/>
            <p:cNvSpPr>
              <a:spLocks noChangeArrowheads="1"/>
            </p:cNvSpPr>
            <p:nvPr/>
          </p:nvSpPr>
          <p:spPr bwMode="auto">
            <a:xfrm>
              <a:off x="19006" y="8615"/>
              <a:ext cx="298" cy="1215"/>
            </a:xfrm>
            <a:prstGeom prst="rect">
              <a:avLst/>
            </a:prstGeom>
            <a:solidFill>
              <a:schemeClr val="accent3">
                <a:lumMod val="75000"/>
              </a:schemeClr>
            </a:solidFill>
            <a:ln w="14351">
              <a:solidFill>
                <a:srgbClr val="000000"/>
              </a:solidFill>
              <a:miter lim="800000"/>
            </a:ln>
          </p:spPr>
          <p:txBody>
            <a:bodyPr/>
            <a:lstStyle>
              <a:defPPr>
                <a:defRPr kern="1200" smtId="4294967295"/>
              </a:defPPr>
            </a:lstStyle>
            <a:p>
              <a:endParaRPr lang="en-US"/>
            </a:p>
          </p:txBody>
        </p:sp>
        <p:sp>
          <p:nvSpPr>
            <p:cNvPr id="2340" name="Line 472"/>
            <p:cNvSpPr>
              <a:spLocks noChangeShapeType="1"/>
            </p:cNvSpPr>
            <p:nvPr/>
          </p:nvSpPr>
          <p:spPr bwMode="auto">
            <a:xfrm flipV="1">
              <a:off x="16924" y="8767"/>
              <a:ext cx="1" cy="152"/>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1" name="Line 473"/>
            <p:cNvSpPr>
              <a:spLocks noChangeShapeType="1"/>
            </p:cNvSpPr>
            <p:nvPr/>
          </p:nvSpPr>
          <p:spPr bwMode="auto">
            <a:xfrm>
              <a:off x="16912" y="8767"/>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2" name="Line 474"/>
            <p:cNvSpPr>
              <a:spLocks noChangeShapeType="1"/>
            </p:cNvSpPr>
            <p:nvPr/>
          </p:nvSpPr>
          <p:spPr bwMode="auto">
            <a:xfrm flipV="1">
              <a:off x="17668" y="8566"/>
              <a:ext cx="1" cy="6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3" name="Line 475"/>
            <p:cNvSpPr>
              <a:spLocks noChangeShapeType="1"/>
            </p:cNvSpPr>
            <p:nvPr/>
          </p:nvSpPr>
          <p:spPr bwMode="auto">
            <a:xfrm>
              <a:off x="17656" y="8566"/>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4" name="Line 476"/>
            <p:cNvSpPr>
              <a:spLocks noChangeShapeType="1"/>
            </p:cNvSpPr>
            <p:nvPr/>
          </p:nvSpPr>
          <p:spPr bwMode="auto">
            <a:xfrm flipV="1">
              <a:off x="18412" y="8183"/>
              <a:ext cx="1" cy="11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5" name="Line 477"/>
            <p:cNvSpPr>
              <a:spLocks noChangeShapeType="1"/>
            </p:cNvSpPr>
            <p:nvPr/>
          </p:nvSpPr>
          <p:spPr bwMode="auto">
            <a:xfrm>
              <a:off x="18399" y="8183"/>
              <a:ext cx="26"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6" name="Line 478"/>
            <p:cNvSpPr>
              <a:spLocks noChangeShapeType="1"/>
            </p:cNvSpPr>
            <p:nvPr/>
          </p:nvSpPr>
          <p:spPr bwMode="auto">
            <a:xfrm flipV="1">
              <a:off x="19155" y="8527"/>
              <a:ext cx="1" cy="88"/>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7" name="Line 479"/>
            <p:cNvSpPr>
              <a:spLocks noChangeShapeType="1"/>
            </p:cNvSpPr>
            <p:nvPr/>
          </p:nvSpPr>
          <p:spPr bwMode="auto">
            <a:xfrm>
              <a:off x="19143" y="8527"/>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8" name="Line 480"/>
            <p:cNvSpPr>
              <a:spLocks noChangeShapeType="1"/>
            </p:cNvSpPr>
            <p:nvPr/>
          </p:nvSpPr>
          <p:spPr bwMode="auto">
            <a:xfrm>
              <a:off x="16924" y="8919"/>
              <a:ext cx="1" cy="153"/>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49" name="Line 481"/>
            <p:cNvSpPr>
              <a:spLocks noChangeShapeType="1"/>
            </p:cNvSpPr>
            <p:nvPr/>
          </p:nvSpPr>
          <p:spPr bwMode="auto">
            <a:xfrm>
              <a:off x="16912" y="9072"/>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0" name="Line 482"/>
            <p:cNvSpPr>
              <a:spLocks noChangeShapeType="1"/>
            </p:cNvSpPr>
            <p:nvPr/>
          </p:nvSpPr>
          <p:spPr bwMode="auto">
            <a:xfrm>
              <a:off x="17668" y="8626"/>
              <a:ext cx="1" cy="6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1" name="Line 483"/>
            <p:cNvSpPr>
              <a:spLocks noChangeShapeType="1"/>
            </p:cNvSpPr>
            <p:nvPr/>
          </p:nvSpPr>
          <p:spPr bwMode="auto">
            <a:xfrm>
              <a:off x="17656" y="8686"/>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2" name="Line 484"/>
            <p:cNvSpPr>
              <a:spLocks noChangeShapeType="1"/>
            </p:cNvSpPr>
            <p:nvPr/>
          </p:nvSpPr>
          <p:spPr bwMode="auto">
            <a:xfrm>
              <a:off x="18412" y="8294"/>
              <a:ext cx="1" cy="110"/>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3" name="Line 485"/>
            <p:cNvSpPr>
              <a:spLocks noChangeShapeType="1"/>
            </p:cNvSpPr>
            <p:nvPr/>
          </p:nvSpPr>
          <p:spPr bwMode="auto">
            <a:xfrm>
              <a:off x="18399" y="8404"/>
              <a:ext cx="26"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4" name="Line 486"/>
            <p:cNvSpPr>
              <a:spLocks noChangeShapeType="1"/>
            </p:cNvSpPr>
            <p:nvPr/>
          </p:nvSpPr>
          <p:spPr bwMode="auto">
            <a:xfrm>
              <a:off x="19155" y="8615"/>
              <a:ext cx="1" cy="87"/>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5" name="Line 487"/>
            <p:cNvSpPr>
              <a:spLocks noChangeShapeType="1"/>
            </p:cNvSpPr>
            <p:nvPr/>
          </p:nvSpPr>
          <p:spPr bwMode="auto">
            <a:xfrm>
              <a:off x="19143" y="8702"/>
              <a:ext cx="25" cy="1"/>
            </a:xfrm>
            <a:prstGeom prst="line">
              <a:avLst/>
            </a:prstGeom>
            <a:noFill/>
            <a:ln w="14288">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6" name="Line 488"/>
            <p:cNvSpPr>
              <a:spLocks noChangeShapeType="1"/>
            </p:cNvSpPr>
            <p:nvPr/>
          </p:nvSpPr>
          <p:spPr bwMode="auto">
            <a:xfrm>
              <a:off x="16553" y="8008"/>
              <a:ext cx="1" cy="1822"/>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7" name="Line 489"/>
            <p:cNvSpPr>
              <a:spLocks noChangeShapeType="1"/>
            </p:cNvSpPr>
            <p:nvPr/>
          </p:nvSpPr>
          <p:spPr bwMode="auto">
            <a:xfrm>
              <a:off x="16534" y="9830"/>
              <a:ext cx="19"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8" name="Line 490"/>
            <p:cNvSpPr>
              <a:spLocks noChangeShapeType="1"/>
            </p:cNvSpPr>
            <p:nvPr/>
          </p:nvSpPr>
          <p:spPr bwMode="auto">
            <a:xfrm>
              <a:off x="16534" y="9375"/>
              <a:ext cx="19"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59" name="Line 491"/>
            <p:cNvSpPr>
              <a:spLocks noChangeShapeType="1"/>
            </p:cNvSpPr>
            <p:nvPr/>
          </p:nvSpPr>
          <p:spPr bwMode="auto">
            <a:xfrm>
              <a:off x="16534" y="8919"/>
              <a:ext cx="19"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0" name="Line 492"/>
            <p:cNvSpPr>
              <a:spLocks noChangeShapeType="1"/>
            </p:cNvSpPr>
            <p:nvPr/>
          </p:nvSpPr>
          <p:spPr bwMode="auto">
            <a:xfrm>
              <a:off x="16534" y="8464"/>
              <a:ext cx="19"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1" name="Line 493"/>
            <p:cNvSpPr>
              <a:spLocks noChangeShapeType="1"/>
            </p:cNvSpPr>
            <p:nvPr/>
          </p:nvSpPr>
          <p:spPr bwMode="auto">
            <a:xfrm>
              <a:off x="16534" y="8008"/>
              <a:ext cx="19"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2" name="Line 494"/>
            <p:cNvSpPr>
              <a:spLocks noChangeShapeType="1"/>
            </p:cNvSpPr>
            <p:nvPr/>
          </p:nvSpPr>
          <p:spPr bwMode="auto">
            <a:xfrm>
              <a:off x="16553" y="9830"/>
              <a:ext cx="2974" cy="1"/>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3" name="Line 495"/>
            <p:cNvSpPr>
              <a:spLocks noChangeShapeType="1"/>
            </p:cNvSpPr>
            <p:nvPr/>
          </p:nvSpPr>
          <p:spPr bwMode="auto">
            <a:xfrm flipV="1">
              <a:off x="16553" y="9830"/>
              <a:ext cx="1" cy="27"/>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4" name="Line 496"/>
            <p:cNvSpPr>
              <a:spLocks noChangeShapeType="1"/>
            </p:cNvSpPr>
            <p:nvPr/>
          </p:nvSpPr>
          <p:spPr bwMode="auto">
            <a:xfrm flipV="1">
              <a:off x="17296" y="9830"/>
              <a:ext cx="1" cy="27"/>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5" name="Line 497"/>
            <p:cNvSpPr>
              <a:spLocks noChangeShapeType="1"/>
            </p:cNvSpPr>
            <p:nvPr/>
          </p:nvSpPr>
          <p:spPr bwMode="auto">
            <a:xfrm flipV="1">
              <a:off x="18040" y="9830"/>
              <a:ext cx="1" cy="27"/>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6" name="Line 498"/>
            <p:cNvSpPr>
              <a:spLocks noChangeShapeType="1"/>
            </p:cNvSpPr>
            <p:nvPr/>
          </p:nvSpPr>
          <p:spPr bwMode="auto">
            <a:xfrm flipV="1">
              <a:off x="18783" y="9830"/>
              <a:ext cx="1" cy="27"/>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7" name="Line 499"/>
            <p:cNvSpPr>
              <a:spLocks noChangeShapeType="1"/>
            </p:cNvSpPr>
            <p:nvPr/>
          </p:nvSpPr>
          <p:spPr bwMode="auto">
            <a:xfrm flipV="1">
              <a:off x="19527" y="9830"/>
              <a:ext cx="1" cy="27"/>
            </a:xfrm>
            <a:prstGeom prst="line">
              <a:avLst/>
            </a:prstGeom>
            <a:noFill/>
            <a:ln w="222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68" name="Rectangle 500"/>
            <p:cNvSpPr>
              <a:spLocks noChangeArrowheads="1"/>
            </p:cNvSpPr>
            <p:nvPr/>
          </p:nvSpPr>
          <p:spPr bwMode="auto">
            <a:xfrm>
              <a:off x="16478" y="9788"/>
              <a:ext cx="44"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0</a:t>
              </a:r>
              <a:endParaRPr lang="en-US" sz="9200"/>
            </a:p>
          </p:txBody>
        </p:sp>
        <p:sp>
          <p:nvSpPr>
            <p:cNvPr id="2369" name="Rectangle 501"/>
            <p:cNvSpPr>
              <a:spLocks noChangeArrowheads="1"/>
            </p:cNvSpPr>
            <p:nvPr/>
          </p:nvSpPr>
          <p:spPr bwMode="auto">
            <a:xfrm>
              <a:off x="16448" y="9333"/>
              <a:ext cx="88"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50</a:t>
              </a:r>
              <a:endParaRPr lang="en-US" sz="9200"/>
            </a:p>
          </p:txBody>
        </p:sp>
        <p:sp>
          <p:nvSpPr>
            <p:cNvPr id="2370" name="Rectangle 502"/>
            <p:cNvSpPr>
              <a:spLocks noChangeArrowheads="1"/>
            </p:cNvSpPr>
            <p:nvPr/>
          </p:nvSpPr>
          <p:spPr bwMode="auto">
            <a:xfrm>
              <a:off x="16419" y="8877"/>
              <a:ext cx="132"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100</a:t>
              </a:r>
              <a:endParaRPr lang="en-US" sz="9200"/>
            </a:p>
          </p:txBody>
        </p:sp>
        <p:sp>
          <p:nvSpPr>
            <p:cNvPr id="2371" name="Rectangle 503"/>
            <p:cNvSpPr>
              <a:spLocks noChangeArrowheads="1"/>
            </p:cNvSpPr>
            <p:nvPr/>
          </p:nvSpPr>
          <p:spPr bwMode="auto">
            <a:xfrm>
              <a:off x="16419" y="8422"/>
              <a:ext cx="132"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150</a:t>
              </a:r>
              <a:endParaRPr lang="en-US" sz="9200"/>
            </a:p>
          </p:txBody>
        </p:sp>
        <p:sp>
          <p:nvSpPr>
            <p:cNvPr id="2372" name="Rectangle 504"/>
            <p:cNvSpPr>
              <a:spLocks noChangeArrowheads="1"/>
            </p:cNvSpPr>
            <p:nvPr/>
          </p:nvSpPr>
          <p:spPr bwMode="auto">
            <a:xfrm>
              <a:off x="16419" y="7966"/>
              <a:ext cx="132" cy="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900" b="1">
                  <a:solidFill>
                    <a:srgbClr val="000000"/>
                  </a:solidFill>
                  <a:latin typeface="Times New Roman" pitchFamily="18" charset="0"/>
                </a:rPr>
                <a:t>200</a:t>
              </a:r>
              <a:endParaRPr lang="en-US" sz="9200"/>
            </a:p>
          </p:txBody>
        </p:sp>
        <p:sp>
          <p:nvSpPr>
            <p:cNvPr id="2373" name="Rectangle 505"/>
            <p:cNvSpPr>
              <a:spLocks noChangeArrowheads="1"/>
            </p:cNvSpPr>
            <p:nvPr/>
          </p:nvSpPr>
          <p:spPr bwMode="auto">
            <a:xfrm>
              <a:off x="16755" y="9905"/>
              <a:ext cx="532" cy="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CONTROL</a:t>
              </a:r>
              <a:endParaRPr lang="en-US" sz="9200"/>
            </a:p>
          </p:txBody>
        </p:sp>
        <p:sp>
          <p:nvSpPr>
            <p:cNvPr id="2374" name="Rectangle 506"/>
            <p:cNvSpPr>
              <a:spLocks noChangeArrowheads="1"/>
            </p:cNvSpPr>
            <p:nvPr/>
          </p:nvSpPr>
          <p:spPr bwMode="auto">
            <a:xfrm>
              <a:off x="17493" y="9905"/>
              <a:ext cx="547" cy="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a:t>
              </a:r>
              <a:endParaRPr lang="en-US" sz="9200"/>
            </a:p>
          </p:txBody>
        </p:sp>
        <p:sp>
          <p:nvSpPr>
            <p:cNvPr id="2375" name="Rectangle 507"/>
            <p:cNvSpPr>
              <a:spLocks noChangeArrowheads="1"/>
            </p:cNvSpPr>
            <p:nvPr/>
          </p:nvSpPr>
          <p:spPr bwMode="auto">
            <a:xfrm>
              <a:off x="18144" y="9905"/>
              <a:ext cx="838" cy="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INS+GLUC+HCY</a:t>
              </a:r>
              <a:endParaRPr lang="en-US" sz="9200"/>
            </a:p>
          </p:txBody>
        </p:sp>
        <p:sp>
          <p:nvSpPr>
            <p:cNvPr id="2376" name="Rectangle 508"/>
            <p:cNvSpPr>
              <a:spLocks noChangeArrowheads="1"/>
            </p:cNvSpPr>
            <p:nvPr/>
          </p:nvSpPr>
          <p:spPr bwMode="auto">
            <a:xfrm>
              <a:off x="18816" y="9905"/>
              <a:ext cx="1061" cy="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100" b="1">
                  <a:solidFill>
                    <a:srgbClr val="000000"/>
                  </a:solidFill>
                </a:rPr>
                <a:t>INS+GLUC+HCY+RG</a:t>
              </a:r>
              <a:endParaRPr lang="en-US" sz="9200"/>
            </a:p>
          </p:txBody>
        </p:sp>
      </p:grpSp>
      <p:sp>
        <p:nvSpPr>
          <p:cNvPr id="2077" name="Text Box 509"/>
          <p:cNvSpPr txBox="1">
            <a:spLocks noChangeArrowheads="1"/>
          </p:cNvSpPr>
          <p:nvPr/>
        </p:nvSpPr>
        <p:spPr bwMode="auto">
          <a:xfrm>
            <a:off x="16527462" y="27125612"/>
            <a:ext cx="3971925" cy="55403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a:latin typeface="Gill Sans" pitchFamily="34" charset="0"/>
              </a:rPr>
              <a:t>Figure 2. Name of Chart</a:t>
            </a:r>
          </a:p>
        </p:txBody>
      </p:sp>
      <p:sp>
        <p:nvSpPr>
          <p:cNvPr id="2078" name="Text Box 510"/>
          <p:cNvSpPr txBox="1">
            <a:spLocks noChangeArrowheads="1"/>
          </p:cNvSpPr>
          <p:nvPr/>
        </p:nvSpPr>
        <p:spPr bwMode="auto">
          <a:xfrm>
            <a:off x="11514138" y="28194000"/>
            <a:ext cx="10093325" cy="332398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r>
              <a:rPr lang="en-US" sz="4200" i="1" dirty="0">
                <a:solidFill>
                  <a:srgbClr val="393939"/>
                </a:solidFill>
                <a:latin typeface="Gill Sans" pitchFamily="34" charset="0"/>
              </a:rPr>
              <a:t>The larger your font, the easier it will be for others to read your poster. Insert your text here. Remember to size your font to fit your information into the space. The larger your font, the easier it will be for others to read your poster. </a:t>
            </a:r>
          </a:p>
        </p:txBody>
      </p:sp>
      <p:grpSp>
        <p:nvGrpSpPr>
          <p:cNvPr id="2079" name="Group 766"/>
          <p:cNvGrpSpPr/>
          <p:nvPr/>
        </p:nvGrpSpPr>
        <p:grpSpPr>
          <a:xfrm>
            <a:off x="22674262" y="22694900"/>
            <a:ext cx="9872662" cy="8394700"/>
            <a:chOff x="16068" y="14296"/>
            <a:chExt cx="6997" cy="5288"/>
          </a:xfrm>
        </p:grpSpPr>
        <p:sp>
          <p:nvSpPr>
            <p:cNvPr id="2083" name="AutoShape 511"/>
            <p:cNvSpPr>
              <a:spLocks noChangeAspect="1" noChangeArrowheads="1" noTextEdit="1"/>
            </p:cNvSpPr>
            <p:nvPr/>
          </p:nvSpPr>
          <p:spPr bwMode="auto">
            <a:xfrm>
              <a:off x="16068" y="14392"/>
              <a:ext cx="6912" cy="5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084" name="Rectangle 512"/>
            <p:cNvSpPr>
              <a:spLocks noChangeArrowheads="1"/>
            </p:cNvSpPr>
            <p:nvPr/>
          </p:nvSpPr>
          <p:spPr bwMode="auto">
            <a:xfrm>
              <a:off x="16429" y="14407"/>
              <a:ext cx="6135" cy="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085" name="Rectangle 513"/>
            <p:cNvSpPr>
              <a:spLocks noChangeArrowheads="1"/>
            </p:cNvSpPr>
            <p:nvPr/>
          </p:nvSpPr>
          <p:spPr bwMode="auto">
            <a:xfrm>
              <a:off x="17220" y="14296"/>
              <a:ext cx="5380" cy="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5000" dirty="0">
                  <a:solidFill>
                    <a:srgbClr val="393939"/>
                  </a:solidFill>
                </a:rPr>
                <a:t>Title of the chart goes here</a:t>
              </a:r>
            </a:p>
          </p:txBody>
        </p:sp>
        <p:sp>
          <p:nvSpPr>
            <p:cNvPr id="2086" name="Line 514"/>
            <p:cNvSpPr>
              <a:spLocks noChangeShapeType="1"/>
            </p:cNvSpPr>
            <p:nvPr/>
          </p:nvSpPr>
          <p:spPr bwMode="auto">
            <a:xfrm>
              <a:off x="16594" y="18077"/>
              <a:ext cx="6158"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87" name="Line 515"/>
            <p:cNvSpPr>
              <a:spLocks noChangeShapeType="1"/>
            </p:cNvSpPr>
            <p:nvPr/>
          </p:nvSpPr>
          <p:spPr bwMode="auto">
            <a:xfrm>
              <a:off x="16594" y="17370"/>
              <a:ext cx="6158"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88" name="Line 516"/>
            <p:cNvSpPr>
              <a:spLocks noChangeShapeType="1"/>
            </p:cNvSpPr>
            <p:nvPr/>
          </p:nvSpPr>
          <p:spPr bwMode="auto">
            <a:xfrm>
              <a:off x="16594" y="16663"/>
              <a:ext cx="6158" cy="8"/>
            </a:xfrm>
            <a:prstGeom prst="line">
              <a:avLst/>
            </a:prstGeom>
            <a:noFill/>
            <a:ln w="11113">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89" name="Line 517"/>
            <p:cNvSpPr>
              <a:spLocks noChangeShapeType="1"/>
            </p:cNvSpPr>
            <p:nvPr/>
          </p:nvSpPr>
          <p:spPr bwMode="auto">
            <a:xfrm>
              <a:off x="16594" y="15964"/>
              <a:ext cx="6158"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0" name="Line 518"/>
            <p:cNvSpPr>
              <a:spLocks noChangeShapeType="1"/>
            </p:cNvSpPr>
            <p:nvPr/>
          </p:nvSpPr>
          <p:spPr bwMode="auto">
            <a:xfrm>
              <a:off x="16564" y="18784"/>
              <a:ext cx="30"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1" name="Line 519"/>
            <p:cNvSpPr>
              <a:spLocks noChangeShapeType="1"/>
            </p:cNvSpPr>
            <p:nvPr/>
          </p:nvSpPr>
          <p:spPr bwMode="auto">
            <a:xfrm>
              <a:off x="16564" y="18077"/>
              <a:ext cx="30"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2" name="Line 520"/>
            <p:cNvSpPr>
              <a:spLocks noChangeShapeType="1"/>
            </p:cNvSpPr>
            <p:nvPr/>
          </p:nvSpPr>
          <p:spPr bwMode="auto">
            <a:xfrm>
              <a:off x="16564" y="17370"/>
              <a:ext cx="30"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3" name="Line 521"/>
            <p:cNvSpPr>
              <a:spLocks noChangeShapeType="1"/>
            </p:cNvSpPr>
            <p:nvPr/>
          </p:nvSpPr>
          <p:spPr bwMode="auto">
            <a:xfrm>
              <a:off x="16564" y="15964"/>
              <a:ext cx="30"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4" name="Line 522"/>
            <p:cNvSpPr>
              <a:spLocks noChangeShapeType="1"/>
            </p:cNvSpPr>
            <p:nvPr/>
          </p:nvSpPr>
          <p:spPr bwMode="auto">
            <a:xfrm>
              <a:off x="16594" y="18784"/>
              <a:ext cx="6158" cy="1"/>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5" name="Line 523"/>
            <p:cNvSpPr>
              <a:spLocks noChangeShapeType="1"/>
            </p:cNvSpPr>
            <p:nvPr/>
          </p:nvSpPr>
          <p:spPr bwMode="auto">
            <a:xfrm flipV="1">
              <a:off x="16594" y="18784"/>
              <a:ext cx="8"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6" name="Line 524"/>
            <p:cNvSpPr>
              <a:spLocks noChangeShapeType="1"/>
            </p:cNvSpPr>
            <p:nvPr/>
          </p:nvSpPr>
          <p:spPr bwMode="auto">
            <a:xfrm flipV="1">
              <a:off x="16752" y="18784"/>
              <a:ext cx="8"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7" name="Line 525"/>
            <p:cNvSpPr>
              <a:spLocks noChangeShapeType="1"/>
            </p:cNvSpPr>
            <p:nvPr/>
          </p:nvSpPr>
          <p:spPr bwMode="auto">
            <a:xfrm flipV="1">
              <a:off x="16910" y="18784"/>
              <a:ext cx="8"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8" name="Line 526"/>
            <p:cNvSpPr>
              <a:spLocks noChangeShapeType="1"/>
            </p:cNvSpPr>
            <p:nvPr/>
          </p:nvSpPr>
          <p:spPr bwMode="auto">
            <a:xfrm flipV="1">
              <a:off x="17068" y="18784"/>
              <a:ext cx="7"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099" name="Line 527"/>
            <p:cNvSpPr>
              <a:spLocks noChangeShapeType="1"/>
            </p:cNvSpPr>
            <p:nvPr/>
          </p:nvSpPr>
          <p:spPr bwMode="auto">
            <a:xfrm flipV="1">
              <a:off x="17226" y="18784"/>
              <a:ext cx="7"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0" name="Line 528"/>
            <p:cNvSpPr>
              <a:spLocks noChangeShapeType="1"/>
            </p:cNvSpPr>
            <p:nvPr/>
          </p:nvSpPr>
          <p:spPr bwMode="auto">
            <a:xfrm flipV="1">
              <a:off x="17384" y="18784"/>
              <a:ext cx="7"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1" name="Line 529"/>
            <p:cNvSpPr>
              <a:spLocks noChangeShapeType="1"/>
            </p:cNvSpPr>
            <p:nvPr/>
          </p:nvSpPr>
          <p:spPr bwMode="auto">
            <a:xfrm flipV="1">
              <a:off x="17542" y="18784"/>
              <a:ext cx="7"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2" name="Line 530"/>
            <p:cNvSpPr>
              <a:spLocks noChangeShapeType="1"/>
            </p:cNvSpPr>
            <p:nvPr/>
          </p:nvSpPr>
          <p:spPr bwMode="auto">
            <a:xfrm flipV="1">
              <a:off x="17699"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3" name="Line 531"/>
            <p:cNvSpPr>
              <a:spLocks noChangeShapeType="1"/>
            </p:cNvSpPr>
            <p:nvPr/>
          </p:nvSpPr>
          <p:spPr bwMode="auto">
            <a:xfrm flipV="1">
              <a:off x="17857"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4" name="Line 532"/>
            <p:cNvSpPr>
              <a:spLocks noChangeShapeType="1"/>
            </p:cNvSpPr>
            <p:nvPr/>
          </p:nvSpPr>
          <p:spPr bwMode="auto">
            <a:xfrm flipV="1">
              <a:off x="18015" y="18784"/>
              <a:ext cx="8"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5" name="Line 533"/>
            <p:cNvSpPr>
              <a:spLocks noChangeShapeType="1"/>
            </p:cNvSpPr>
            <p:nvPr/>
          </p:nvSpPr>
          <p:spPr bwMode="auto">
            <a:xfrm flipV="1">
              <a:off x="18173" y="18784"/>
              <a:ext cx="8"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6" name="Line 534"/>
            <p:cNvSpPr>
              <a:spLocks noChangeShapeType="1"/>
            </p:cNvSpPr>
            <p:nvPr/>
          </p:nvSpPr>
          <p:spPr bwMode="auto">
            <a:xfrm flipV="1">
              <a:off x="18331"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7" name="Line 535"/>
            <p:cNvSpPr>
              <a:spLocks noChangeShapeType="1"/>
            </p:cNvSpPr>
            <p:nvPr/>
          </p:nvSpPr>
          <p:spPr bwMode="auto">
            <a:xfrm flipV="1">
              <a:off x="18489"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8" name="Line 536"/>
            <p:cNvSpPr>
              <a:spLocks noChangeShapeType="1"/>
            </p:cNvSpPr>
            <p:nvPr/>
          </p:nvSpPr>
          <p:spPr bwMode="auto">
            <a:xfrm flipV="1">
              <a:off x="18647"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09" name="Line 537"/>
            <p:cNvSpPr>
              <a:spLocks noChangeShapeType="1"/>
            </p:cNvSpPr>
            <p:nvPr/>
          </p:nvSpPr>
          <p:spPr bwMode="auto">
            <a:xfrm flipV="1">
              <a:off x="18805"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0" name="Line 538"/>
            <p:cNvSpPr>
              <a:spLocks noChangeShapeType="1"/>
            </p:cNvSpPr>
            <p:nvPr/>
          </p:nvSpPr>
          <p:spPr bwMode="auto">
            <a:xfrm flipV="1">
              <a:off x="18963"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1" name="Line 539"/>
            <p:cNvSpPr>
              <a:spLocks noChangeShapeType="1"/>
            </p:cNvSpPr>
            <p:nvPr/>
          </p:nvSpPr>
          <p:spPr bwMode="auto">
            <a:xfrm flipV="1">
              <a:off x="19120"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2" name="Line 540"/>
            <p:cNvSpPr>
              <a:spLocks noChangeShapeType="1"/>
            </p:cNvSpPr>
            <p:nvPr/>
          </p:nvSpPr>
          <p:spPr bwMode="auto">
            <a:xfrm flipV="1">
              <a:off x="19278"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3" name="Line 541"/>
            <p:cNvSpPr>
              <a:spLocks noChangeShapeType="1"/>
            </p:cNvSpPr>
            <p:nvPr/>
          </p:nvSpPr>
          <p:spPr bwMode="auto">
            <a:xfrm flipV="1">
              <a:off x="19436"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4" name="Line 542"/>
            <p:cNvSpPr>
              <a:spLocks noChangeShapeType="1"/>
            </p:cNvSpPr>
            <p:nvPr/>
          </p:nvSpPr>
          <p:spPr bwMode="auto">
            <a:xfrm flipV="1">
              <a:off x="19594"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5" name="Line 543"/>
            <p:cNvSpPr>
              <a:spLocks noChangeShapeType="1"/>
            </p:cNvSpPr>
            <p:nvPr/>
          </p:nvSpPr>
          <p:spPr bwMode="auto">
            <a:xfrm flipV="1">
              <a:off x="19752"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6" name="Line 544"/>
            <p:cNvSpPr>
              <a:spLocks noChangeShapeType="1"/>
            </p:cNvSpPr>
            <p:nvPr/>
          </p:nvSpPr>
          <p:spPr bwMode="auto">
            <a:xfrm flipV="1">
              <a:off x="19910"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7" name="Line 545"/>
            <p:cNvSpPr>
              <a:spLocks noChangeShapeType="1"/>
            </p:cNvSpPr>
            <p:nvPr/>
          </p:nvSpPr>
          <p:spPr bwMode="auto">
            <a:xfrm flipV="1">
              <a:off x="20068"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8" name="Line 546"/>
            <p:cNvSpPr>
              <a:spLocks noChangeShapeType="1"/>
            </p:cNvSpPr>
            <p:nvPr/>
          </p:nvSpPr>
          <p:spPr bwMode="auto">
            <a:xfrm flipV="1">
              <a:off x="20226"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19" name="Line 547"/>
            <p:cNvSpPr>
              <a:spLocks noChangeShapeType="1"/>
            </p:cNvSpPr>
            <p:nvPr/>
          </p:nvSpPr>
          <p:spPr bwMode="auto">
            <a:xfrm flipV="1">
              <a:off x="20383"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0" name="Line 548"/>
            <p:cNvSpPr>
              <a:spLocks noChangeShapeType="1"/>
            </p:cNvSpPr>
            <p:nvPr/>
          </p:nvSpPr>
          <p:spPr bwMode="auto">
            <a:xfrm flipV="1">
              <a:off x="20541"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1" name="Line 549"/>
            <p:cNvSpPr>
              <a:spLocks noChangeShapeType="1"/>
            </p:cNvSpPr>
            <p:nvPr/>
          </p:nvSpPr>
          <p:spPr bwMode="auto">
            <a:xfrm flipV="1">
              <a:off x="20699"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2" name="Line 550"/>
            <p:cNvSpPr>
              <a:spLocks noChangeShapeType="1"/>
            </p:cNvSpPr>
            <p:nvPr/>
          </p:nvSpPr>
          <p:spPr bwMode="auto">
            <a:xfrm flipV="1">
              <a:off x="20857"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3" name="Line 551"/>
            <p:cNvSpPr>
              <a:spLocks noChangeShapeType="1"/>
            </p:cNvSpPr>
            <p:nvPr/>
          </p:nvSpPr>
          <p:spPr bwMode="auto">
            <a:xfrm flipV="1">
              <a:off x="21015"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4" name="Line 552"/>
            <p:cNvSpPr>
              <a:spLocks noChangeShapeType="1"/>
            </p:cNvSpPr>
            <p:nvPr/>
          </p:nvSpPr>
          <p:spPr bwMode="auto">
            <a:xfrm flipV="1">
              <a:off x="21173"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5" name="Line 553"/>
            <p:cNvSpPr>
              <a:spLocks noChangeShapeType="1"/>
            </p:cNvSpPr>
            <p:nvPr/>
          </p:nvSpPr>
          <p:spPr bwMode="auto">
            <a:xfrm flipV="1">
              <a:off x="21331"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6" name="Line 554"/>
            <p:cNvSpPr>
              <a:spLocks noChangeShapeType="1"/>
            </p:cNvSpPr>
            <p:nvPr/>
          </p:nvSpPr>
          <p:spPr bwMode="auto">
            <a:xfrm flipV="1">
              <a:off x="21489"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7" name="Line 555"/>
            <p:cNvSpPr>
              <a:spLocks noChangeShapeType="1"/>
            </p:cNvSpPr>
            <p:nvPr/>
          </p:nvSpPr>
          <p:spPr bwMode="auto">
            <a:xfrm flipV="1">
              <a:off x="21647" y="18784"/>
              <a:ext cx="1" cy="22"/>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128" name="Rectangle 556"/>
            <p:cNvSpPr>
              <a:spLocks noChangeArrowheads="1"/>
            </p:cNvSpPr>
            <p:nvPr/>
          </p:nvSpPr>
          <p:spPr bwMode="auto">
            <a:xfrm>
              <a:off x="16384" y="18694"/>
              <a:ext cx="173"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29" name="Rectangle 557"/>
            <p:cNvSpPr>
              <a:spLocks noChangeArrowheads="1"/>
            </p:cNvSpPr>
            <p:nvPr/>
          </p:nvSpPr>
          <p:spPr bwMode="auto">
            <a:xfrm>
              <a:off x="16384" y="18709"/>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20</a:t>
              </a:r>
              <a:endParaRPr lang="en-US"/>
            </a:p>
          </p:txBody>
        </p:sp>
        <p:sp>
          <p:nvSpPr>
            <p:cNvPr id="2130" name="Rectangle 558"/>
            <p:cNvSpPr>
              <a:spLocks noChangeArrowheads="1"/>
            </p:cNvSpPr>
            <p:nvPr/>
          </p:nvSpPr>
          <p:spPr bwMode="auto">
            <a:xfrm>
              <a:off x="16384" y="17987"/>
              <a:ext cx="173"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31" name="Rectangle 559"/>
            <p:cNvSpPr>
              <a:spLocks noChangeArrowheads="1"/>
            </p:cNvSpPr>
            <p:nvPr/>
          </p:nvSpPr>
          <p:spPr bwMode="auto">
            <a:xfrm>
              <a:off x="16384" y="18002"/>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30</a:t>
              </a:r>
              <a:endParaRPr lang="en-US"/>
            </a:p>
          </p:txBody>
        </p:sp>
        <p:sp>
          <p:nvSpPr>
            <p:cNvPr id="2132" name="Rectangle 560"/>
            <p:cNvSpPr>
              <a:spLocks noChangeArrowheads="1"/>
            </p:cNvSpPr>
            <p:nvPr/>
          </p:nvSpPr>
          <p:spPr bwMode="auto">
            <a:xfrm>
              <a:off x="16384" y="17280"/>
              <a:ext cx="173"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33" name="Rectangle 561"/>
            <p:cNvSpPr>
              <a:spLocks noChangeArrowheads="1"/>
            </p:cNvSpPr>
            <p:nvPr/>
          </p:nvSpPr>
          <p:spPr bwMode="auto">
            <a:xfrm>
              <a:off x="16384" y="17295"/>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40</a:t>
              </a:r>
              <a:endParaRPr lang="en-US"/>
            </a:p>
          </p:txBody>
        </p:sp>
        <p:sp>
          <p:nvSpPr>
            <p:cNvPr id="2134" name="Rectangle 562"/>
            <p:cNvSpPr>
              <a:spLocks noChangeArrowheads="1"/>
            </p:cNvSpPr>
            <p:nvPr/>
          </p:nvSpPr>
          <p:spPr bwMode="auto">
            <a:xfrm>
              <a:off x="16384" y="16580"/>
              <a:ext cx="173"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35" name="Rectangle 563"/>
            <p:cNvSpPr>
              <a:spLocks noChangeArrowheads="1"/>
            </p:cNvSpPr>
            <p:nvPr/>
          </p:nvSpPr>
          <p:spPr bwMode="auto">
            <a:xfrm>
              <a:off x="16384" y="16588"/>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50</a:t>
              </a:r>
              <a:endParaRPr lang="en-US"/>
            </a:p>
          </p:txBody>
        </p:sp>
        <p:sp>
          <p:nvSpPr>
            <p:cNvPr id="2136" name="Rectangle 564"/>
            <p:cNvSpPr>
              <a:spLocks noChangeArrowheads="1"/>
            </p:cNvSpPr>
            <p:nvPr/>
          </p:nvSpPr>
          <p:spPr bwMode="auto">
            <a:xfrm>
              <a:off x="16384" y="15873"/>
              <a:ext cx="173" cy="1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37" name="Rectangle 565"/>
            <p:cNvSpPr>
              <a:spLocks noChangeArrowheads="1"/>
            </p:cNvSpPr>
            <p:nvPr/>
          </p:nvSpPr>
          <p:spPr bwMode="auto">
            <a:xfrm>
              <a:off x="16384" y="15888"/>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60</a:t>
              </a:r>
              <a:endParaRPr lang="en-US"/>
            </a:p>
          </p:txBody>
        </p:sp>
        <p:sp>
          <p:nvSpPr>
            <p:cNvPr id="2138" name="Rectangle 566"/>
            <p:cNvSpPr>
              <a:spLocks noChangeArrowheads="1"/>
            </p:cNvSpPr>
            <p:nvPr/>
          </p:nvSpPr>
          <p:spPr bwMode="auto">
            <a:xfrm rot="-60000">
              <a:off x="16533" y="18894"/>
              <a:ext cx="13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N</a:t>
              </a:r>
              <a:endParaRPr lang="en-US"/>
            </a:p>
          </p:txBody>
        </p:sp>
        <p:sp>
          <p:nvSpPr>
            <p:cNvPr id="2139" name="Rectangle 567"/>
            <p:cNvSpPr>
              <a:spLocks noChangeArrowheads="1"/>
            </p:cNvSpPr>
            <p:nvPr/>
          </p:nvSpPr>
          <p:spPr bwMode="auto">
            <a:xfrm rot="-120000">
              <a:off x="17136" y="18891"/>
              <a:ext cx="20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C*</a:t>
              </a:r>
              <a:endParaRPr lang="en-US"/>
            </a:p>
          </p:txBody>
        </p:sp>
        <p:sp>
          <p:nvSpPr>
            <p:cNvPr id="2140" name="Rectangle 568"/>
            <p:cNvSpPr>
              <a:spLocks noChangeArrowheads="1"/>
            </p:cNvSpPr>
            <p:nvPr/>
          </p:nvSpPr>
          <p:spPr bwMode="auto">
            <a:xfrm rot="-5400000">
              <a:off x="15805" y="17109"/>
              <a:ext cx="861" cy="3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T-score</a:t>
              </a:r>
              <a:endParaRPr lang="en-US"/>
            </a:p>
          </p:txBody>
        </p:sp>
        <p:sp>
          <p:nvSpPr>
            <p:cNvPr id="2141" name="Rectangle 569"/>
            <p:cNvSpPr>
              <a:spLocks noChangeArrowheads="1"/>
            </p:cNvSpPr>
            <p:nvPr/>
          </p:nvSpPr>
          <p:spPr bwMode="auto">
            <a:xfrm>
              <a:off x="17436" y="15242"/>
              <a:ext cx="4346" cy="331"/>
            </a:xfrm>
            <a:prstGeom prst="rect">
              <a:avLst/>
            </a:prstGeom>
            <a:solidFill>
              <a:srgbClr val="FFFFFF"/>
            </a:solidFill>
            <a:ln w="11113">
              <a:solidFill>
                <a:srgbClr val="000000"/>
              </a:solidFill>
              <a:miter lim="800000"/>
            </a:ln>
          </p:spPr>
          <p:txBody>
            <a:bodyPr/>
            <a:lstStyle>
              <a:defPPr>
                <a:defRPr kern="1200" smtId="4294967295"/>
              </a:defPPr>
            </a:lstStyle>
            <a:p>
              <a:endParaRPr lang="en-US"/>
            </a:p>
          </p:txBody>
        </p:sp>
        <p:grpSp>
          <p:nvGrpSpPr>
            <p:cNvPr id="2142" name="Group 570"/>
            <p:cNvGrpSpPr/>
            <p:nvPr/>
          </p:nvGrpSpPr>
          <p:grpSpPr>
            <a:xfrm>
              <a:off x="17527" y="15287"/>
              <a:ext cx="496" cy="173"/>
              <a:chOff x="17347" y="15151"/>
              <a:chExt cx="496" cy="173"/>
            </a:xfrm>
          </p:grpSpPr>
          <p:sp>
            <p:nvSpPr>
              <p:cNvPr id="2334" name="Line 571"/>
              <p:cNvSpPr>
                <a:spLocks noChangeShapeType="1"/>
              </p:cNvSpPr>
              <p:nvPr/>
            </p:nvSpPr>
            <p:spPr bwMode="auto">
              <a:xfrm>
                <a:off x="17347" y="15241"/>
                <a:ext cx="496" cy="1"/>
              </a:xfrm>
              <a:prstGeom prst="line">
                <a:avLst/>
              </a:prstGeom>
              <a:noFill/>
              <a:ln w="47625">
                <a:solidFill>
                  <a:srgbClr val="3333CC"/>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35" name="Freeform 572"/>
              <p:cNvSpPr/>
              <p:nvPr/>
            </p:nvSpPr>
            <p:spPr bwMode="auto">
              <a:xfrm>
                <a:off x="17527" y="15151"/>
                <a:ext cx="128" cy="173"/>
              </a:xfrm>
              <a:custGeom>
                <a:avLst/>
                <a:gdLst>
                  <a:gd name="T0" fmla="*/ 68 w 128"/>
                  <a:gd name="T1" fmla="*/ 0 h 173"/>
                  <a:gd name="T2" fmla="*/ 128 w 128"/>
                  <a:gd name="T3" fmla="*/ 83 h 173"/>
                  <a:gd name="T4" fmla="*/ 68 w 128"/>
                  <a:gd name="T5" fmla="*/ 173 h 173"/>
                  <a:gd name="T6" fmla="*/ 0 w 128"/>
                  <a:gd name="T7" fmla="*/ 83 h 173"/>
                  <a:gd name="T8" fmla="*/ 68 w 128"/>
                  <a:gd name="T9" fmla="*/ 0 h 17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 h="173">
                    <a:moveTo>
                      <a:pt x="68" y="0"/>
                    </a:moveTo>
                    <a:lnTo>
                      <a:pt x="128" y="83"/>
                    </a:lnTo>
                    <a:lnTo>
                      <a:pt x="68" y="173"/>
                    </a:lnTo>
                    <a:lnTo>
                      <a:pt x="0" y="83"/>
                    </a:lnTo>
                    <a:lnTo>
                      <a:pt x="68"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grpSp>
        <p:sp>
          <p:nvSpPr>
            <p:cNvPr id="2143" name="Rectangle 573"/>
            <p:cNvSpPr>
              <a:spLocks noChangeArrowheads="1"/>
            </p:cNvSpPr>
            <p:nvPr/>
          </p:nvSpPr>
          <p:spPr bwMode="auto">
            <a:xfrm>
              <a:off x="18098" y="15257"/>
              <a:ext cx="1511"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44" name="Rectangle 574"/>
            <p:cNvSpPr>
              <a:spLocks noChangeArrowheads="1"/>
            </p:cNvSpPr>
            <p:nvPr/>
          </p:nvSpPr>
          <p:spPr bwMode="auto">
            <a:xfrm>
              <a:off x="18098" y="15265"/>
              <a:ext cx="1691"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Testosterone</a:t>
              </a:r>
              <a:endParaRPr lang="en-US"/>
            </a:p>
          </p:txBody>
        </p:sp>
        <p:grpSp>
          <p:nvGrpSpPr>
            <p:cNvPr id="2145" name="Group 575"/>
            <p:cNvGrpSpPr/>
            <p:nvPr/>
          </p:nvGrpSpPr>
          <p:grpSpPr>
            <a:xfrm>
              <a:off x="19835" y="15302"/>
              <a:ext cx="571" cy="150"/>
              <a:chOff x="19655" y="15166"/>
              <a:chExt cx="571" cy="150"/>
            </a:xfrm>
          </p:grpSpPr>
          <p:sp>
            <p:nvSpPr>
              <p:cNvPr id="2332" name="Line 576"/>
              <p:cNvSpPr>
                <a:spLocks noChangeShapeType="1"/>
              </p:cNvSpPr>
              <p:nvPr/>
            </p:nvSpPr>
            <p:spPr bwMode="auto">
              <a:xfrm>
                <a:off x="19655" y="15234"/>
                <a:ext cx="571" cy="7"/>
              </a:xfrm>
              <a:prstGeom prst="line">
                <a:avLst/>
              </a:prstGeom>
              <a:noFill/>
              <a:ln w="47625">
                <a:solidFill>
                  <a:srgbClr val="00CC99"/>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33" name="Rectangle 577"/>
              <p:cNvSpPr>
                <a:spLocks noChangeArrowheads="1"/>
              </p:cNvSpPr>
              <p:nvPr/>
            </p:nvSpPr>
            <p:spPr bwMode="auto">
              <a:xfrm>
                <a:off x="19865" y="15166"/>
                <a:ext cx="151" cy="150"/>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grpSp>
        <p:sp>
          <p:nvSpPr>
            <p:cNvPr id="2146" name="Rectangle 578"/>
            <p:cNvSpPr>
              <a:spLocks noChangeArrowheads="1"/>
            </p:cNvSpPr>
            <p:nvPr/>
          </p:nvSpPr>
          <p:spPr bwMode="auto">
            <a:xfrm>
              <a:off x="20459" y="15257"/>
              <a:ext cx="924"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47" name="Rectangle 579"/>
            <p:cNvSpPr>
              <a:spLocks noChangeArrowheads="1"/>
            </p:cNvSpPr>
            <p:nvPr/>
          </p:nvSpPr>
          <p:spPr bwMode="auto">
            <a:xfrm>
              <a:off x="20459" y="15265"/>
              <a:ext cx="1045"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Placebo</a:t>
              </a:r>
              <a:endParaRPr lang="en-US"/>
            </a:p>
          </p:txBody>
        </p:sp>
        <p:sp>
          <p:nvSpPr>
            <p:cNvPr id="2148" name="Rectangle 580"/>
            <p:cNvSpPr>
              <a:spLocks noChangeArrowheads="1"/>
            </p:cNvSpPr>
            <p:nvPr/>
          </p:nvSpPr>
          <p:spPr bwMode="auto">
            <a:xfrm>
              <a:off x="21105" y="19318"/>
              <a:ext cx="760" cy="225"/>
            </a:xfrm>
            <a:prstGeom prst="rect">
              <a:avLst/>
            </a:prstGeom>
            <a:solidFill>
              <a:srgbClr val="FFFFFF"/>
            </a:solidFill>
            <a:ln w="11113">
              <a:solidFill>
                <a:srgbClr val="000000"/>
              </a:solidFill>
              <a:miter lim="800000"/>
            </a:ln>
          </p:spPr>
          <p:txBody>
            <a:bodyPr/>
            <a:lstStyle>
              <a:defPPr>
                <a:defRPr kern="1200" smtId="4294967295"/>
              </a:defPPr>
            </a:lstStyle>
            <a:p>
              <a:endParaRPr lang="en-US"/>
            </a:p>
          </p:txBody>
        </p:sp>
        <p:sp>
          <p:nvSpPr>
            <p:cNvPr id="2149" name="Rectangle 581"/>
            <p:cNvSpPr>
              <a:spLocks noChangeArrowheads="1"/>
            </p:cNvSpPr>
            <p:nvPr/>
          </p:nvSpPr>
          <p:spPr bwMode="auto">
            <a:xfrm>
              <a:off x="21105" y="19333"/>
              <a:ext cx="740"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  *p &lt; .05</a:t>
              </a:r>
              <a:endParaRPr lang="en-US" sz="2800"/>
            </a:p>
          </p:txBody>
        </p:sp>
        <p:sp>
          <p:nvSpPr>
            <p:cNvPr id="2150" name="Rectangle 582"/>
            <p:cNvSpPr>
              <a:spLocks noChangeArrowheads="1"/>
            </p:cNvSpPr>
            <p:nvPr/>
          </p:nvSpPr>
          <p:spPr bwMode="auto">
            <a:xfrm>
              <a:off x="16669" y="18979"/>
              <a:ext cx="249"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51" name="Rectangle 583"/>
            <p:cNvSpPr>
              <a:spLocks noChangeArrowheads="1"/>
            </p:cNvSpPr>
            <p:nvPr/>
          </p:nvSpPr>
          <p:spPr bwMode="auto">
            <a:xfrm>
              <a:off x="16745" y="19024"/>
              <a:ext cx="12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E</a:t>
              </a:r>
              <a:endParaRPr lang="en-US"/>
            </a:p>
          </p:txBody>
        </p:sp>
        <p:sp>
          <p:nvSpPr>
            <p:cNvPr id="2152" name="Rectangle 584"/>
            <p:cNvSpPr>
              <a:spLocks noChangeArrowheads="1"/>
            </p:cNvSpPr>
            <p:nvPr/>
          </p:nvSpPr>
          <p:spPr bwMode="auto">
            <a:xfrm>
              <a:off x="17444" y="18852"/>
              <a:ext cx="18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53" name="Rectangle 585"/>
            <p:cNvSpPr>
              <a:spLocks noChangeArrowheads="1"/>
            </p:cNvSpPr>
            <p:nvPr/>
          </p:nvSpPr>
          <p:spPr bwMode="auto">
            <a:xfrm>
              <a:off x="17519"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54" name="Rectangle 586"/>
            <p:cNvSpPr>
              <a:spLocks noChangeArrowheads="1"/>
            </p:cNvSpPr>
            <p:nvPr/>
          </p:nvSpPr>
          <p:spPr bwMode="auto">
            <a:xfrm>
              <a:off x="17579" y="18979"/>
              <a:ext cx="24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55" name="Rectangle 587"/>
            <p:cNvSpPr>
              <a:spLocks noChangeArrowheads="1"/>
            </p:cNvSpPr>
            <p:nvPr/>
          </p:nvSpPr>
          <p:spPr bwMode="auto">
            <a:xfrm>
              <a:off x="17654" y="19032"/>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56" name="Rectangle 588"/>
            <p:cNvSpPr>
              <a:spLocks noChangeArrowheads="1"/>
            </p:cNvSpPr>
            <p:nvPr/>
          </p:nvSpPr>
          <p:spPr bwMode="auto">
            <a:xfrm>
              <a:off x="17745" y="18852"/>
              <a:ext cx="27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57" name="Rectangle 589"/>
            <p:cNvSpPr>
              <a:spLocks noChangeArrowheads="1"/>
            </p:cNvSpPr>
            <p:nvPr/>
          </p:nvSpPr>
          <p:spPr bwMode="auto">
            <a:xfrm>
              <a:off x="17820"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58" name="Rectangle 590"/>
            <p:cNvSpPr>
              <a:spLocks noChangeArrowheads="1"/>
            </p:cNvSpPr>
            <p:nvPr/>
          </p:nvSpPr>
          <p:spPr bwMode="auto">
            <a:xfrm>
              <a:off x="17880" y="18979"/>
              <a:ext cx="27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59" name="Rectangle 591"/>
            <p:cNvSpPr>
              <a:spLocks noChangeArrowheads="1"/>
            </p:cNvSpPr>
            <p:nvPr/>
          </p:nvSpPr>
          <p:spPr bwMode="auto">
            <a:xfrm>
              <a:off x="17955" y="19032"/>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60" name="Rectangle 592"/>
            <p:cNvSpPr>
              <a:spLocks noChangeArrowheads="1"/>
            </p:cNvSpPr>
            <p:nvPr/>
          </p:nvSpPr>
          <p:spPr bwMode="auto">
            <a:xfrm>
              <a:off x="18038" y="18852"/>
              <a:ext cx="27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61" name="Rectangle 593"/>
            <p:cNvSpPr>
              <a:spLocks noChangeArrowheads="1"/>
            </p:cNvSpPr>
            <p:nvPr/>
          </p:nvSpPr>
          <p:spPr bwMode="auto">
            <a:xfrm>
              <a:off x="18113"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62" name="Rectangle 594"/>
            <p:cNvSpPr>
              <a:spLocks noChangeArrowheads="1"/>
            </p:cNvSpPr>
            <p:nvPr/>
          </p:nvSpPr>
          <p:spPr bwMode="auto">
            <a:xfrm>
              <a:off x="18203" y="18979"/>
              <a:ext cx="354"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63" name="Rectangle 595"/>
            <p:cNvSpPr>
              <a:spLocks noChangeArrowheads="1"/>
            </p:cNvSpPr>
            <p:nvPr/>
          </p:nvSpPr>
          <p:spPr bwMode="auto">
            <a:xfrm>
              <a:off x="18278" y="19032"/>
              <a:ext cx="17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64" name="Rectangle 596"/>
            <p:cNvSpPr>
              <a:spLocks noChangeArrowheads="1"/>
            </p:cNvSpPr>
            <p:nvPr/>
          </p:nvSpPr>
          <p:spPr bwMode="auto">
            <a:xfrm>
              <a:off x="18534" y="18852"/>
              <a:ext cx="18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65" name="Rectangle 597"/>
            <p:cNvSpPr>
              <a:spLocks noChangeArrowheads="1"/>
            </p:cNvSpPr>
            <p:nvPr/>
          </p:nvSpPr>
          <p:spPr bwMode="auto">
            <a:xfrm>
              <a:off x="18609"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66" name="Rectangle 598"/>
            <p:cNvSpPr>
              <a:spLocks noChangeArrowheads="1"/>
            </p:cNvSpPr>
            <p:nvPr/>
          </p:nvSpPr>
          <p:spPr bwMode="auto">
            <a:xfrm>
              <a:off x="18669" y="18979"/>
              <a:ext cx="24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67" name="Rectangle 599"/>
            <p:cNvSpPr>
              <a:spLocks noChangeArrowheads="1"/>
            </p:cNvSpPr>
            <p:nvPr/>
          </p:nvSpPr>
          <p:spPr bwMode="auto">
            <a:xfrm>
              <a:off x="18745" y="19032"/>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68" name="Rectangle 600"/>
            <p:cNvSpPr>
              <a:spLocks noChangeArrowheads="1"/>
            </p:cNvSpPr>
            <p:nvPr/>
          </p:nvSpPr>
          <p:spPr bwMode="auto">
            <a:xfrm>
              <a:off x="18835" y="18852"/>
              <a:ext cx="27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69" name="Rectangle 601"/>
            <p:cNvSpPr>
              <a:spLocks noChangeArrowheads="1"/>
            </p:cNvSpPr>
            <p:nvPr/>
          </p:nvSpPr>
          <p:spPr bwMode="auto">
            <a:xfrm>
              <a:off x="18910"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70" name="Rectangle 602"/>
            <p:cNvSpPr>
              <a:spLocks noChangeArrowheads="1"/>
            </p:cNvSpPr>
            <p:nvPr/>
          </p:nvSpPr>
          <p:spPr bwMode="auto">
            <a:xfrm>
              <a:off x="18970" y="18979"/>
              <a:ext cx="27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71" name="Rectangle 603"/>
            <p:cNvSpPr>
              <a:spLocks noChangeArrowheads="1"/>
            </p:cNvSpPr>
            <p:nvPr/>
          </p:nvSpPr>
          <p:spPr bwMode="auto">
            <a:xfrm>
              <a:off x="19045" y="19032"/>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72" name="Rectangle 604"/>
            <p:cNvSpPr>
              <a:spLocks noChangeArrowheads="1"/>
            </p:cNvSpPr>
            <p:nvPr/>
          </p:nvSpPr>
          <p:spPr bwMode="auto">
            <a:xfrm>
              <a:off x="19128" y="18852"/>
              <a:ext cx="278"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73" name="Rectangle 605"/>
            <p:cNvSpPr>
              <a:spLocks noChangeArrowheads="1"/>
            </p:cNvSpPr>
            <p:nvPr/>
          </p:nvSpPr>
          <p:spPr bwMode="auto">
            <a:xfrm>
              <a:off x="19203" y="1890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74" name="Rectangle 606"/>
            <p:cNvSpPr>
              <a:spLocks noChangeArrowheads="1"/>
            </p:cNvSpPr>
            <p:nvPr/>
          </p:nvSpPr>
          <p:spPr bwMode="auto">
            <a:xfrm>
              <a:off x="19293" y="18979"/>
              <a:ext cx="279"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75" name="Rectangle 607"/>
            <p:cNvSpPr>
              <a:spLocks noChangeArrowheads="1"/>
            </p:cNvSpPr>
            <p:nvPr/>
          </p:nvSpPr>
          <p:spPr bwMode="auto">
            <a:xfrm>
              <a:off x="19369" y="19032"/>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76" name="Rectangle 608"/>
            <p:cNvSpPr>
              <a:spLocks noChangeArrowheads="1"/>
            </p:cNvSpPr>
            <p:nvPr/>
          </p:nvSpPr>
          <p:spPr bwMode="auto">
            <a:xfrm>
              <a:off x="19654" y="18844"/>
              <a:ext cx="18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77" name="Rectangle 609"/>
            <p:cNvSpPr>
              <a:spLocks noChangeArrowheads="1"/>
            </p:cNvSpPr>
            <p:nvPr/>
          </p:nvSpPr>
          <p:spPr bwMode="auto">
            <a:xfrm>
              <a:off x="19729"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78" name="Rectangle 610"/>
            <p:cNvSpPr>
              <a:spLocks noChangeArrowheads="1"/>
            </p:cNvSpPr>
            <p:nvPr/>
          </p:nvSpPr>
          <p:spPr bwMode="auto">
            <a:xfrm>
              <a:off x="19790" y="18972"/>
              <a:ext cx="24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79" name="Rectangle 611"/>
            <p:cNvSpPr>
              <a:spLocks noChangeArrowheads="1"/>
            </p:cNvSpPr>
            <p:nvPr/>
          </p:nvSpPr>
          <p:spPr bwMode="auto">
            <a:xfrm>
              <a:off x="19865"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80" name="Rectangle 612"/>
            <p:cNvSpPr>
              <a:spLocks noChangeArrowheads="1"/>
            </p:cNvSpPr>
            <p:nvPr/>
          </p:nvSpPr>
          <p:spPr bwMode="auto">
            <a:xfrm>
              <a:off x="19955" y="18844"/>
              <a:ext cx="27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81" name="Rectangle 613"/>
            <p:cNvSpPr>
              <a:spLocks noChangeArrowheads="1"/>
            </p:cNvSpPr>
            <p:nvPr/>
          </p:nvSpPr>
          <p:spPr bwMode="auto">
            <a:xfrm>
              <a:off x="20030"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82" name="Rectangle 614"/>
            <p:cNvSpPr>
              <a:spLocks noChangeArrowheads="1"/>
            </p:cNvSpPr>
            <p:nvPr/>
          </p:nvSpPr>
          <p:spPr bwMode="auto">
            <a:xfrm>
              <a:off x="20090" y="18972"/>
              <a:ext cx="27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83" name="Rectangle 615"/>
            <p:cNvSpPr>
              <a:spLocks noChangeArrowheads="1"/>
            </p:cNvSpPr>
            <p:nvPr/>
          </p:nvSpPr>
          <p:spPr bwMode="auto">
            <a:xfrm>
              <a:off x="20165"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84" name="Rectangle 616"/>
            <p:cNvSpPr>
              <a:spLocks noChangeArrowheads="1"/>
            </p:cNvSpPr>
            <p:nvPr/>
          </p:nvSpPr>
          <p:spPr bwMode="auto">
            <a:xfrm>
              <a:off x="20248" y="18844"/>
              <a:ext cx="27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85" name="Rectangle 617"/>
            <p:cNvSpPr>
              <a:spLocks noChangeArrowheads="1"/>
            </p:cNvSpPr>
            <p:nvPr/>
          </p:nvSpPr>
          <p:spPr bwMode="auto">
            <a:xfrm>
              <a:off x="20323"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86" name="Rectangle 618"/>
            <p:cNvSpPr>
              <a:spLocks noChangeArrowheads="1"/>
            </p:cNvSpPr>
            <p:nvPr/>
          </p:nvSpPr>
          <p:spPr bwMode="auto">
            <a:xfrm>
              <a:off x="20414" y="18972"/>
              <a:ext cx="27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87" name="Rectangle 619"/>
            <p:cNvSpPr>
              <a:spLocks noChangeArrowheads="1"/>
            </p:cNvSpPr>
            <p:nvPr/>
          </p:nvSpPr>
          <p:spPr bwMode="auto">
            <a:xfrm>
              <a:off x="20489"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188" name="Rectangle 620"/>
            <p:cNvSpPr>
              <a:spLocks noChangeArrowheads="1"/>
            </p:cNvSpPr>
            <p:nvPr/>
          </p:nvSpPr>
          <p:spPr bwMode="auto">
            <a:xfrm>
              <a:off x="20744" y="18844"/>
              <a:ext cx="18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89" name="Rectangle 621"/>
            <p:cNvSpPr>
              <a:spLocks noChangeArrowheads="1"/>
            </p:cNvSpPr>
            <p:nvPr/>
          </p:nvSpPr>
          <p:spPr bwMode="auto">
            <a:xfrm>
              <a:off x="20820"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190" name="Rectangle 622"/>
            <p:cNvSpPr>
              <a:spLocks noChangeArrowheads="1"/>
            </p:cNvSpPr>
            <p:nvPr/>
          </p:nvSpPr>
          <p:spPr bwMode="auto">
            <a:xfrm>
              <a:off x="20880" y="18972"/>
              <a:ext cx="24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91" name="Rectangle 623"/>
            <p:cNvSpPr>
              <a:spLocks noChangeArrowheads="1"/>
            </p:cNvSpPr>
            <p:nvPr/>
          </p:nvSpPr>
          <p:spPr bwMode="auto">
            <a:xfrm>
              <a:off x="20955"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192" name="Rectangle 624"/>
            <p:cNvSpPr>
              <a:spLocks noChangeArrowheads="1"/>
            </p:cNvSpPr>
            <p:nvPr/>
          </p:nvSpPr>
          <p:spPr bwMode="auto">
            <a:xfrm>
              <a:off x="21045" y="18844"/>
              <a:ext cx="27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93" name="Rectangle 625"/>
            <p:cNvSpPr>
              <a:spLocks noChangeArrowheads="1"/>
            </p:cNvSpPr>
            <p:nvPr/>
          </p:nvSpPr>
          <p:spPr bwMode="auto">
            <a:xfrm>
              <a:off x="21120"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194" name="Rectangle 626"/>
            <p:cNvSpPr>
              <a:spLocks noChangeArrowheads="1"/>
            </p:cNvSpPr>
            <p:nvPr/>
          </p:nvSpPr>
          <p:spPr bwMode="auto">
            <a:xfrm>
              <a:off x="21180" y="18972"/>
              <a:ext cx="279"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95" name="Rectangle 627"/>
            <p:cNvSpPr>
              <a:spLocks noChangeArrowheads="1"/>
            </p:cNvSpPr>
            <p:nvPr/>
          </p:nvSpPr>
          <p:spPr bwMode="auto">
            <a:xfrm>
              <a:off x="21256"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196" name="Rectangle 628"/>
            <p:cNvSpPr>
              <a:spLocks noChangeArrowheads="1"/>
            </p:cNvSpPr>
            <p:nvPr/>
          </p:nvSpPr>
          <p:spPr bwMode="auto">
            <a:xfrm>
              <a:off x="21338" y="18844"/>
              <a:ext cx="27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97" name="Rectangle 629"/>
            <p:cNvSpPr>
              <a:spLocks noChangeArrowheads="1"/>
            </p:cNvSpPr>
            <p:nvPr/>
          </p:nvSpPr>
          <p:spPr bwMode="auto">
            <a:xfrm>
              <a:off x="21413" y="18897"/>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198" name="Rectangle 630"/>
            <p:cNvSpPr>
              <a:spLocks noChangeArrowheads="1"/>
            </p:cNvSpPr>
            <p:nvPr/>
          </p:nvSpPr>
          <p:spPr bwMode="auto">
            <a:xfrm>
              <a:off x="21504" y="18972"/>
              <a:ext cx="27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199" name="Rectangle 631"/>
            <p:cNvSpPr>
              <a:spLocks noChangeArrowheads="1"/>
            </p:cNvSpPr>
            <p:nvPr/>
          </p:nvSpPr>
          <p:spPr bwMode="auto">
            <a:xfrm>
              <a:off x="21579" y="1902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6</a:t>
              </a:r>
              <a:endParaRPr lang="en-US"/>
            </a:p>
          </p:txBody>
        </p:sp>
        <p:sp>
          <p:nvSpPr>
            <p:cNvPr id="2200" name="Rectangle 632"/>
            <p:cNvSpPr>
              <a:spLocks noChangeArrowheads="1"/>
            </p:cNvSpPr>
            <p:nvPr/>
          </p:nvSpPr>
          <p:spPr bwMode="auto">
            <a:xfrm>
              <a:off x="21842" y="18814"/>
              <a:ext cx="18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01" name="Rectangle 633"/>
            <p:cNvSpPr>
              <a:spLocks noChangeArrowheads="1"/>
            </p:cNvSpPr>
            <p:nvPr/>
          </p:nvSpPr>
          <p:spPr bwMode="auto">
            <a:xfrm>
              <a:off x="21917" y="18866"/>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1</a:t>
              </a:r>
              <a:endParaRPr lang="en-US"/>
            </a:p>
          </p:txBody>
        </p:sp>
        <p:sp>
          <p:nvSpPr>
            <p:cNvPr id="2202" name="Rectangle 634"/>
            <p:cNvSpPr>
              <a:spLocks noChangeArrowheads="1"/>
            </p:cNvSpPr>
            <p:nvPr/>
          </p:nvSpPr>
          <p:spPr bwMode="auto">
            <a:xfrm>
              <a:off x="21977" y="18942"/>
              <a:ext cx="24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03" name="Rectangle 635"/>
            <p:cNvSpPr>
              <a:spLocks noChangeArrowheads="1"/>
            </p:cNvSpPr>
            <p:nvPr/>
          </p:nvSpPr>
          <p:spPr bwMode="auto">
            <a:xfrm>
              <a:off x="22053" y="1899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2</a:t>
              </a:r>
              <a:endParaRPr lang="en-US"/>
            </a:p>
          </p:txBody>
        </p:sp>
        <p:sp>
          <p:nvSpPr>
            <p:cNvPr id="2204" name="Rectangle 636"/>
            <p:cNvSpPr>
              <a:spLocks noChangeArrowheads="1"/>
            </p:cNvSpPr>
            <p:nvPr/>
          </p:nvSpPr>
          <p:spPr bwMode="auto">
            <a:xfrm>
              <a:off x="22143" y="18814"/>
              <a:ext cx="353"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05" name="Rectangle 637"/>
            <p:cNvSpPr>
              <a:spLocks noChangeArrowheads="1"/>
            </p:cNvSpPr>
            <p:nvPr/>
          </p:nvSpPr>
          <p:spPr bwMode="auto">
            <a:xfrm>
              <a:off x="22218" y="18866"/>
              <a:ext cx="17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3*</a:t>
              </a:r>
              <a:endParaRPr lang="en-US"/>
            </a:p>
          </p:txBody>
        </p:sp>
        <p:sp>
          <p:nvSpPr>
            <p:cNvPr id="2206" name="Rectangle 638"/>
            <p:cNvSpPr>
              <a:spLocks noChangeArrowheads="1"/>
            </p:cNvSpPr>
            <p:nvPr/>
          </p:nvSpPr>
          <p:spPr bwMode="auto">
            <a:xfrm>
              <a:off x="22278" y="18942"/>
              <a:ext cx="406"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07" name="Rectangle 639"/>
            <p:cNvSpPr>
              <a:spLocks noChangeArrowheads="1"/>
            </p:cNvSpPr>
            <p:nvPr/>
          </p:nvSpPr>
          <p:spPr bwMode="auto">
            <a:xfrm>
              <a:off x="22353" y="18994"/>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4</a:t>
              </a:r>
              <a:endParaRPr lang="en-US"/>
            </a:p>
          </p:txBody>
        </p:sp>
        <p:sp>
          <p:nvSpPr>
            <p:cNvPr id="2208" name="Rectangle 640"/>
            <p:cNvSpPr>
              <a:spLocks noChangeArrowheads="1"/>
            </p:cNvSpPr>
            <p:nvPr/>
          </p:nvSpPr>
          <p:spPr bwMode="auto">
            <a:xfrm>
              <a:off x="22436" y="18814"/>
              <a:ext cx="278" cy="2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09" name="Rectangle 641"/>
            <p:cNvSpPr>
              <a:spLocks noChangeArrowheads="1"/>
            </p:cNvSpPr>
            <p:nvPr/>
          </p:nvSpPr>
          <p:spPr bwMode="auto">
            <a:xfrm>
              <a:off x="22511" y="18866"/>
              <a:ext cx="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5</a:t>
              </a:r>
              <a:endParaRPr lang="en-US"/>
            </a:p>
          </p:txBody>
        </p:sp>
        <p:sp>
          <p:nvSpPr>
            <p:cNvPr id="2210" name="Rectangle 642"/>
            <p:cNvSpPr>
              <a:spLocks noChangeArrowheads="1"/>
            </p:cNvSpPr>
            <p:nvPr/>
          </p:nvSpPr>
          <p:spPr bwMode="auto">
            <a:xfrm>
              <a:off x="22601" y="18942"/>
              <a:ext cx="279"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11" name="Rectangle 643"/>
            <p:cNvSpPr>
              <a:spLocks noChangeArrowheads="1"/>
            </p:cNvSpPr>
            <p:nvPr/>
          </p:nvSpPr>
          <p:spPr bwMode="auto">
            <a:xfrm>
              <a:off x="22677" y="18994"/>
              <a:ext cx="9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latin typeface="Times New Roman" pitchFamily="18" charset="0"/>
                </a:rPr>
                <a:t>6</a:t>
              </a:r>
              <a:endParaRPr lang="en-US"/>
            </a:p>
          </p:txBody>
        </p:sp>
        <p:sp>
          <p:nvSpPr>
            <p:cNvPr id="2212" name="Rectangle 644"/>
            <p:cNvSpPr>
              <a:spLocks noChangeArrowheads="1"/>
            </p:cNvSpPr>
            <p:nvPr/>
          </p:nvSpPr>
          <p:spPr bwMode="auto">
            <a:xfrm>
              <a:off x="16782" y="18867"/>
              <a:ext cx="286"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13" name="Rectangle 645"/>
            <p:cNvSpPr>
              <a:spLocks noChangeArrowheads="1"/>
            </p:cNvSpPr>
            <p:nvPr/>
          </p:nvSpPr>
          <p:spPr bwMode="auto">
            <a:xfrm>
              <a:off x="16857" y="18919"/>
              <a:ext cx="14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O</a:t>
              </a:r>
              <a:endParaRPr lang="en-US"/>
            </a:p>
          </p:txBody>
        </p:sp>
        <p:sp>
          <p:nvSpPr>
            <p:cNvPr id="2214" name="Rectangle 646"/>
            <p:cNvSpPr>
              <a:spLocks noChangeArrowheads="1"/>
            </p:cNvSpPr>
            <p:nvPr/>
          </p:nvSpPr>
          <p:spPr bwMode="auto">
            <a:xfrm>
              <a:off x="16948" y="18979"/>
              <a:ext cx="33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15" name="Rectangle 647"/>
            <p:cNvSpPr>
              <a:spLocks noChangeArrowheads="1"/>
            </p:cNvSpPr>
            <p:nvPr/>
          </p:nvSpPr>
          <p:spPr bwMode="auto">
            <a:xfrm>
              <a:off x="17023" y="19024"/>
              <a:ext cx="132"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A</a:t>
              </a:r>
              <a:endParaRPr lang="en-US"/>
            </a:p>
          </p:txBody>
        </p:sp>
        <p:sp>
          <p:nvSpPr>
            <p:cNvPr id="2216" name="Rectangle 648"/>
            <p:cNvSpPr>
              <a:spLocks noChangeArrowheads="1"/>
            </p:cNvSpPr>
            <p:nvPr/>
          </p:nvSpPr>
          <p:spPr bwMode="auto">
            <a:xfrm>
              <a:off x="17421" y="15693"/>
              <a:ext cx="1075"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17" name="Rectangle 649"/>
            <p:cNvSpPr>
              <a:spLocks noChangeArrowheads="1"/>
            </p:cNvSpPr>
            <p:nvPr/>
          </p:nvSpPr>
          <p:spPr bwMode="auto">
            <a:xfrm>
              <a:off x="17496" y="15738"/>
              <a:ext cx="1050"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Neuroticism</a:t>
              </a:r>
              <a:endParaRPr lang="en-US"/>
            </a:p>
          </p:txBody>
        </p:sp>
        <p:sp>
          <p:nvSpPr>
            <p:cNvPr id="2218" name="Rectangle 650"/>
            <p:cNvSpPr>
              <a:spLocks noChangeArrowheads="1"/>
            </p:cNvSpPr>
            <p:nvPr/>
          </p:nvSpPr>
          <p:spPr bwMode="auto">
            <a:xfrm>
              <a:off x="18474" y="15693"/>
              <a:ext cx="1113"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19" name="Rectangle 651"/>
            <p:cNvSpPr>
              <a:spLocks noChangeArrowheads="1"/>
            </p:cNvSpPr>
            <p:nvPr/>
          </p:nvSpPr>
          <p:spPr bwMode="auto">
            <a:xfrm>
              <a:off x="18542" y="15738"/>
              <a:ext cx="110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Extraversion</a:t>
              </a:r>
              <a:endParaRPr lang="en-US"/>
            </a:p>
          </p:txBody>
        </p:sp>
        <p:sp>
          <p:nvSpPr>
            <p:cNvPr id="2220" name="Rectangle 652"/>
            <p:cNvSpPr>
              <a:spLocks noChangeArrowheads="1"/>
            </p:cNvSpPr>
            <p:nvPr/>
          </p:nvSpPr>
          <p:spPr bwMode="auto">
            <a:xfrm>
              <a:off x="19662" y="15693"/>
              <a:ext cx="917"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21" name="Rectangle 653"/>
            <p:cNvSpPr>
              <a:spLocks noChangeArrowheads="1"/>
            </p:cNvSpPr>
            <p:nvPr/>
          </p:nvSpPr>
          <p:spPr bwMode="auto">
            <a:xfrm>
              <a:off x="19729" y="15738"/>
              <a:ext cx="879"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Openness</a:t>
              </a:r>
              <a:endParaRPr lang="en-US"/>
            </a:p>
          </p:txBody>
        </p:sp>
        <p:sp>
          <p:nvSpPr>
            <p:cNvPr id="2222" name="Rectangle 654"/>
            <p:cNvSpPr>
              <a:spLocks noChangeArrowheads="1"/>
            </p:cNvSpPr>
            <p:nvPr/>
          </p:nvSpPr>
          <p:spPr bwMode="auto">
            <a:xfrm>
              <a:off x="20714" y="15693"/>
              <a:ext cx="925"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23" name="Rectangle 655"/>
            <p:cNvSpPr>
              <a:spLocks noChangeArrowheads="1"/>
            </p:cNvSpPr>
            <p:nvPr/>
          </p:nvSpPr>
          <p:spPr bwMode="auto">
            <a:xfrm>
              <a:off x="20789" y="15738"/>
              <a:ext cx="879"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Agreeable</a:t>
              </a:r>
              <a:endParaRPr lang="en-US"/>
            </a:p>
          </p:txBody>
        </p:sp>
        <p:sp>
          <p:nvSpPr>
            <p:cNvPr id="2224" name="Rectangle 656"/>
            <p:cNvSpPr>
              <a:spLocks noChangeArrowheads="1"/>
            </p:cNvSpPr>
            <p:nvPr/>
          </p:nvSpPr>
          <p:spPr bwMode="auto">
            <a:xfrm>
              <a:off x="21744" y="15693"/>
              <a:ext cx="1248" cy="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25" name="Rectangle 657"/>
            <p:cNvSpPr>
              <a:spLocks noChangeArrowheads="1"/>
            </p:cNvSpPr>
            <p:nvPr/>
          </p:nvSpPr>
          <p:spPr bwMode="auto">
            <a:xfrm>
              <a:off x="21812" y="15738"/>
              <a:ext cx="1253"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2000" b="1">
                  <a:solidFill>
                    <a:srgbClr val="000000"/>
                  </a:solidFill>
                </a:rPr>
                <a:t>Conscientious</a:t>
              </a:r>
              <a:endParaRPr lang="en-US"/>
            </a:p>
          </p:txBody>
        </p:sp>
        <p:sp>
          <p:nvSpPr>
            <p:cNvPr id="2226" name="Line 658"/>
            <p:cNvSpPr>
              <a:spLocks noChangeShapeType="1"/>
            </p:cNvSpPr>
            <p:nvPr/>
          </p:nvSpPr>
          <p:spPr bwMode="auto">
            <a:xfrm>
              <a:off x="17391" y="15678"/>
              <a:ext cx="1"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27" name="Line 659"/>
            <p:cNvSpPr>
              <a:spLocks noChangeShapeType="1"/>
            </p:cNvSpPr>
            <p:nvPr/>
          </p:nvSpPr>
          <p:spPr bwMode="auto">
            <a:xfrm>
              <a:off x="18489" y="15678"/>
              <a:ext cx="7"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28" name="Line 660"/>
            <p:cNvSpPr>
              <a:spLocks noChangeShapeType="1"/>
            </p:cNvSpPr>
            <p:nvPr/>
          </p:nvSpPr>
          <p:spPr bwMode="auto">
            <a:xfrm>
              <a:off x="19602" y="15678"/>
              <a:ext cx="1"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29" name="Line 661"/>
            <p:cNvSpPr>
              <a:spLocks noChangeShapeType="1"/>
            </p:cNvSpPr>
            <p:nvPr/>
          </p:nvSpPr>
          <p:spPr bwMode="auto">
            <a:xfrm>
              <a:off x="20699" y="15678"/>
              <a:ext cx="8"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30" name="Line 662"/>
            <p:cNvSpPr>
              <a:spLocks noChangeShapeType="1"/>
            </p:cNvSpPr>
            <p:nvPr/>
          </p:nvSpPr>
          <p:spPr bwMode="auto">
            <a:xfrm>
              <a:off x="21767" y="15678"/>
              <a:ext cx="1"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31" name="Rectangle 663"/>
            <p:cNvSpPr>
              <a:spLocks noChangeArrowheads="1"/>
            </p:cNvSpPr>
            <p:nvPr/>
          </p:nvSpPr>
          <p:spPr bwMode="auto">
            <a:xfrm>
              <a:off x="19045" y="19265"/>
              <a:ext cx="1323" cy="2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32" name="Rectangle 664"/>
            <p:cNvSpPr>
              <a:spLocks noChangeArrowheads="1"/>
            </p:cNvSpPr>
            <p:nvPr/>
          </p:nvSpPr>
          <p:spPr bwMode="auto">
            <a:xfrm>
              <a:off x="19045" y="19273"/>
              <a:ext cx="1500" cy="2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b="1">
                  <a:solidFill>
                    <a:srgbClr val="000000"/>
                  </a:solidFill>
                </a:rPr>
                <a:t>NEO Factor</a:t>
              </a:r>
              <a:endParaRPr lang="en-US"/>
            </a:p>
          </p:txBody>
        </p:sp>
        <p:sp>
          <p:nvSpPr>
            <p:cNvPr id="2233" name="Line 665"/>
            <p:cNvSpPr>
              <a:spLocks noChangeShapeType="1"/>
            </p:cNvSpPr>
            <p:nvPr/>
          </p:nvSpPr>
          <p:spPr bwMode="auto">
            <a:xfrm>
              <a:off x="16594" y="15678"/>
              <a:ext cx="1" cy="3068"/>
            </a:xfrm>
            <a:prstGeom prst="line">
              <a:avLst/>
            </a:prstGeom>
            <a:noFill/>
            <a:ln w="11113" cap="rnd">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grpSp>
          <p:nvGrpSpPr>
            <p:cNvPr id="2234" name="Group 666"/>
            <p:cNvGrpSpPr/>
            <p:nvPr/>
          </p:nvGrpSpPr>
          <p:grpSpPr>
            <a:xfrm>
              <a:off x="17158" y="18423"/>
              <a:ext cx="151" cy="391"/>
              <a:chOff x="16978" y="18287"/>
              <a:chExt cx="151" cy="391"/>
            </a:xfrm>
          </p:grpSpPr>
          <p:sp>
            <p:nvSpPr>
              <p:cNvPr id="2330" name="Line 667"/>
              <p:cNvSpPr>
                <a:spLocks noChangeShapeType="1"/>
              </p:cNvSpPr>
              <p:nvPr/>
            </p:nvSpPr>
            <p:spPr bwMode="auto">
              <a:xfrm>
                <a:off x="16978" y="18287"/>
                <a:ext cx="98" cy="301"/>
              </a:xfrm>
              <a:prstGeom prst="line">
                <a:avLst/>
              </a:prstGeom>
              <a:noFill/>
              <a:ln w="349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31" name="Freeform 668"/>
              <p:cNvSpPr/>
              <p:nvPr/>
            </p:nvSpPr>
            <p:spPr bwMode="auto">
              <a:xfrm>
                <a:off x="17016" y="18558"/>
                <a:ext cx="113" cy="120"/>
              </a:xfrm>
              <a:custGeom>
                <a:avLst/>
                <a:gdLst>
                  <a:gd name="T0" fmla="*/ 0 w 113"/>
                  <a:gd name="T1" fmla="*/ 37 h 120"/>
                  <a:gd name="T2" fmla="*/ 97 w 113"/>
                  <a:gd name="T3" fmla="*/ 120 h 120"/>
                  <a:gd name="T4" fmla="*/ 113 w 113"/>
                  <a:gd name="T5" fmla="*/ 0 h 120"/>
                  <a:gd name="T6" fmla="*/ 0 w 113"/>
                  <a:gd name="T7" fmla="*/ 37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37"/>
                    </a:moveTo>
                    <a:lnTo>
                      <a:pt x="97" y="120"/>
                    </a:lnTo>
                    <a:lnTo>
                      <a:pt x="113" y="0"/>
                    </a:lnTo>
                    <a:lnTo>
                      <a:pt x="0"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kern="1200" smtId="4294967295"/>
                </a:defPPr>
              </a:lstStyle>
              <a:p>
                <a:endParaRPr lang="en-US"/>
              </a:p>
            </p:txBody>
          </p:sp>
        </p:grpSp>
        <p:grpSp>
          <p:nvGrpSpPr>
            <p:cNvPr id="2235" name="Group 669"/>
            <p:cNvGrpSpPr/>
            <p:nvPr/>
          </p:nvGrpSpPr>
          <p:grpSpPr>
            <a:xfrm>
              <a:off x="22218" y="18430"/>
              <a:ext cx="113" cy="361"/>
              <a:chOff x="22038" y="18294"/>
              <a:chExt cx="113" cy="361"/>
            </a:xfrm>
          </p:grpSpPr>
          <p:sp>
            <p:nvSpPr>
              <p:cNvPr id="2328" name="Line 670"/>
              <p:cNvSpPr>
                <a:spLocks noChangeShapeType="1"/>
              </p:cNvSpPr>
              <p:nvPr/>
            </p:nvSpPr>
            <p:spPr bwMode="auto">
              <a:xfrm flipH="1">
                <a:off x="22098" y="18294"/>
                <a:ext cx="38" cy="264"/>
              </a:xfrm>
              <a:prstGeom prst="line">
                <a:avLst/>
              </a:prstGeom>
              <a:noFill/>
              <a:ln w="349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29" name="Freeform 671"/>
              <p:cNvSpPr/>
              <p:nvPr/>
            </p:nvSpPr>
            <p:spPr bwMode="auto">
              <a:xfrm>
                <a:off x="22038" y="18535"/>
                <a:ext cx="113" cy="120"/>
              </a:xfrm>
              <a:custGeom>
                <a:avLst/>
                <a:gdLst>
                  <a:gd name="T0" fmla="*/ 0 w 113"/>
                  <a:gd name="T1" fmla="*/ 0 h 120"/>
                  <a:gd name="T2" fmla="*/ 45 w 113"/>
                  <a:gd name="T3" fmla="*/ 120 h 120"/>
                  <a:gd name="T4" fmla="*/ 113 w 113"/>
                  <a:gd name="T5" fmla="*/ 15 h 120"/>
                  <a:gd name="T6" fmla="*/ 0 w 113"/>
                  <a:gd name="T7" fmla="*/ 0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0"/>
                    </a:moveTo>
                    <a:lnTo>
                      <a:pt x="45" y="120"/>
                    </a:lnTo>
                    <a:lnTo>
                      <a:pt x="113" y="15"/>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kern="1200" smtId="4294967295"/>
                </a:defPPr>
              </a:lstStyle>
              <a:p>
                <a:endParaRPr lang="en-US"/>
              </a:p>
            </p:txBody>
          </p:sp>
        </p:grpSp>
        <p:sp>
          <p:nvSpPr>
            <p:cNvPr id="2236" name="Rectangle 672"/>
            <p:cNvSpPr>
              <a:spLocks noChangeArrowheads="1"/>
            </p:cNvSpPr>
            <p:nvPr/>
          </p:nvSpPr>
          <p:spPr bwMode="auto">
            <a:xfrm>
              <a:off x="16587" y="18227"/>
              <a:ext cx="834"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37" name="Rectangle 673"/>
            <p:cNvSpPr>
              <a:spLocks noChangeArrowheads="1"/>
            </p:cNvSpPr>
            <p:nvPr/>
          </p:nvSpPr>
          <p:spPr bwMode="auto">
            <a:xfrm>
              <a:off x="16654" y="18265"/>
              <a:ext cx="752"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Conscientious</a:t>
              </a:r>
              <a:endParaRPr lang="en-US"/>
            </a:p>
          </p:txBody>
        </p:sp>
        <p:sp>
          <p:nvSpPr>
            <p:cNvPr id="2238" name="Rectangle 674"/>
            <p:cNvSpPr>
              <a:spLocks noChangeArrowheads="1"/>
            </p:cNvSpPr>
            <p:nvPr/>
          </p:nvSpPr>
          <p:spPr bwMode="auto">
            <a:xfrm>
              <a:off x="21835" y="18167"/>
              <a:ext cx="691" cy="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39" name="Rectangle 675"/>
            <p:cNvSpPr>
              <a:spLocks noChangeArrowheads="1"/>
            </p:cNvSpPr>
            <p:nvPr/>
          </p:nvSpPr>
          <p:spPr bwMode="auto">
            <a:xfrm>
              <a:off x="21910" y="18205"/>
              <a:ext cx="594"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Dutifulness</a:t>
              </a:r>
              <a:endParaRPr lang="en-US"/>
            </a:p>
          </p:txBody>
        </p:sp>
        <p:sp>
          <p:nvSpPr>
            <p:cNvPr id="2240" name="Rectangle 676"/>
            <p:cNvSpPr>
              <a:spLocks noChangeArrowheads="1"/>
            </p:cNvSpPr>
            <p:nvPr/>
          </p:nvSpPr>
          <p:spPr bwMode="auto">
            <a:xfrm>
              <a:off x="17737" y="18235"/>
              <a:ext cx="744" cy="1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kern="1200" smtId="4294967295"/>
              </a:defPPr>
            </a:lstStyle>
            <a:p>
              <a:endParaRPr lang="en-US"/>
            </a:p>
          </p:txBody>
        </p:sp>
        <p:sp>
          <p:nvSpPr>
            <p:cNvPr id="2241" name="Rectangle 677"/>
            <p:cNvSpPr>
              <a:spLocks noChangeArrowheads="1"/>
            </p:cNvSpPr>
            <p:nvPr/>
          </p:nvSpPr>
          <p:spPr bwMode="auto">
            <a:xfrm>
              <a:off x="17812" y="18280"/>
              <a:ext cx="651" cy="1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spAutoFit/>
            </a:bodyPr>
            <a:lstStyle>
              <a:defPPr>
                <a:defRPr kern="1200" smtId="4294967295"/>
              </a:defPPr>
            </a:lstStyle>
            <a:p>
              <a:pPr defTabSz="4703763"/>
              <a:r>
                <a:rPr lang="en-US" sz="1200" b="1">
                  <a:solidFill>
                    <a:srgbClr val="000000"/>
                  </a:solidFill>
                </a:rPr>
                <a:t>Vulnerability</a:t>
              </a:r>
              <a:endParaRPr lang="en-US"/>
            </a:p>
          </p:txBody>
        </p:sp>
        <p:grpSp>
          <p:nvGrpSpPr>
            <p:cNvPr id="2242" name="Group 678"/>
            <p:cNvGrpSpPr/>
            <p:nvPr/>
          </p:nvGrpSpPr>
          <p:grpSpPr>
            <a:xfrm>
              <a:off x="18211" y="18476"/>
              <a:ext cx="150" cy="391"/>
              <a:chOff x="18031" y="18340"/>
              <a:chExt cx="150" cy="391"/>
            </a:xfrm>
          </p:grpSpPr>
          <p:sp>
            <p:nvSpPr>
              <p:cNvPr id="2326" name="Line 679"/>
              <p:cNvSpPr>
                <a:spLocks noChangeShapeType="1"/>
              </p:cNvSpPr>
              <p:nvPr/>
            </p:nvSpPr>
            <p:spPr bwMode="auto">
              <a:xfrm>
                <a:off x="18031" y="18340"/>
                <a:ext cx="97" cy="300"/>
              </a:xfrm>
              <a:prstGeom prst="line">
                <a:avLst/>
              </a:prstGeom>
              <a:noFill/>
              <a:ln w="349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327" name="Freeform 680"/>
              <p:cNvSpPr/>
              <p:nvPr/>
            </p:nvSpPr>
            <p:spPr bwMode="auto">
              <a:xfrm>
                <a:off x="18068" y="18610"/>
                <a:ext cx="113" cy="121"/>
              </a:xfrm>
              <a:custGeom>
                <a:avLst/>
                <a:gdLst>
                  <a:gd name="T0" fmla="*/ 0 w 113"/>
                  <a:gd name="T1" fmla="*/ 38 h 121"/>
                  <a:gd name="T2" fmla="*/ 98 w 113"/>
                  <a:gd name="T3" fmla="*/ 121 h 121"/>
                  <a:gd name="T4" fmla="*/ 113 w 113"/>
                  <a:gd name="T5" fmla="*/ 0 h 121"/>
                  <a:gd name="T6" fmla="*/ 0 w 113"/>
                  <a:gd name="T7" fmla="*/ 38 h 12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3" h="120">
                    <a:moveTo>
                      <a:pt x="0" y="38"/>
                    </a:moveTo>
                    <a:lnTo>
                      <a:pt x="98" y="121"/>
                    </a:lnTo>
                    <a:lnTo>
                      <a:pt x="113" y="0"/>
                    </a:lnTo>
                    <a:lnTo>
                      <a:pt x="0" y="3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kern="1200" smtId="4294967295"/>
                </a:defPPr>
              </a:lstStyle>
              <a:p>
                <a:endParaRPr lang="en-US"/>
              </a:p>
            </p:txBody>
          </p:sp>
        </p:grpSp>
        <p:sp>
          <p:nvSpPr>
            <p:cNvPr id="2243" name="Line 681"/>
            <p:cNvSpPr>
              <a:spLocks noChangeShapeType="1"/>
            </p:cNvSpPr>
            <p:nvPr/>
          </p:nvSpPr>
          <p:spPr bwMode="auto">
            <a:xfrm>
              <a:off x="16466" y="16678"/>
              <a:ext cx="38" cy="1"/>
            </a:xfrm>
            <a:prstGeom prst="line">
              <a:avLst/>
            </a:prstGeom>
            <a:noFill/>
            <a:ln w="47625">
              <a:solidFill>
                <a:srgbClr val="000000"/>
              </a:solidFill>
              <a:round/>
            </a:ln>
            <a:extLst>
              <a:ext uri="{909E8E84-426E-40dd-AFC4-6F175D3DCCD1}">
                <a14:hiddenFill xmlns="" xmlns:a14="http://schemas.microsoft.com/office/drawing/2010/main">
                  <a:noFill/>
                </a14:hiddenFill>
              </a:ext>
            </a:extLst>
          </p:spPr>
          <p:txBody>
            <a:bodyPr/>
            <a:lstStyle>
              <a:defPPr>
                <a:defRPr kern="1200" smtId="4294967295"/>
              </a:defPPr>
            </a:lstStyle>
            <a:p>
              <a:endParaRPr lang="en-US"/>
            </a:p>
          </p:txBody>
        </p:sp>
        <p:sp>
          <p:nvSpPr>
            <p:cNvPr id="2244" name="Freeform 682"/>
            <p:cNvSpPr/>
            <p:nvPr/>
          </p:nvSpPr>
          <p:spPr bwMode="auto">
            <a:xfrm>
              <a:off x="16579" y="16302"/>
              <a:ext cx="647" cy="730"/>
            </a:xfrm>
            <a:custGeom>
              <a:avLst/>
              <a:gdLst>
                <a:gd name="T0" fmla="*/ 0 w 647"/>
                <a:gd name="T1" fmla="*/ 730 h 730"/>
                <a:gd name="T2" fmla="*/ 158 w 647"/>
                <a:gd name="T3" fmla="*/ 414 h 730"/>
                <a:gd name="T4" fmla="*/ 324 w 647"/>
                <a:gd name="T5" fmla="*/ 339 h 730"/>
                <a:gd name="T6" fmla="*/ 481 w 647"/>
                <a:gd name="T7" fmla="*/ 0 h 730"/>
                <a:gd name="T8" fmla="*/ 647 w 647"/>
                <a:gd name="T9" fmla="*/ 527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7" h="730">
                  <a:moveTo>
                    <a:pt x="0" y="730"/>
                  </a:moveTo>
                  <a:lnTo>
                    <a:pt x="158" y="414"/>
                  </a:lnTo>
                  <a:lnTo>
                    <a:pt x="324" y="339"/>
                  </a:lnTo>
                  <a:lnTo>
                    <a:pt x="481" y="0"/>
                  </a:lnTo>
                  <a:lnTo>
                    <a:pt x="647" y="527"/>
                  </a:lnTo>
                </a:path>
              </a:pathLst>
            </a:custGeom>
            <a:noFill/>
            <a:ln w="476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45" name="Freeform 683"/>
            <p:cNvSpPr/>
            <p:nvPr/>
          </p:nvSpPr>
          <p:spPr bwMode="auto">
            <a:xfrm>
              <a:off x="17549" y="16693"/>
              <a:ext cx="805" cy="361"/>
            </a:xfrm>
            <a:custGeom>
              <a:avLst/>
              <a:gdLst>
                <a:gd name="T0" fmla="*/ 0 w 805"/>
                <a:gd name="T1" fmla="*/ 361 h 361"/>
                <a:gd name="T2" fmla="*/ 158 w 805"/>
                <a:gd name="T3" fmla="*/ 316 h 361"/>
                <a:gd name="T4" fmla="*/ 323 w 805"/>
                <a:gd name="T5" fmla="*/ 248 h 361"/>
                <a:gd name="T6" fmla="*/ 481 w 805"/>
                <a:gd name="T7" fmla="*/ 211 h 361"/>
                <a:gd name="T8" fmla="*/ 639 w 805"/>
                <a:gd name="T9" fmla="*/ 294 h 361"/>
                <a:gd name="T10" fmla="*/ 805 w 805"/>
                <a:gd name="T11" fmla="*/ 0 h 3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361">
                  <a:moveTo>
                    <a:pt x="0" y="361"/>
                  </a:moveTo>
                  <a:lnTo>
                    <a:pt x="158" y="316"/>
                  </a:lnTo>
                  <a:lnTo>
                    <a:pt x="323" y="248"/>
                  </a:lnTo>
                  <a:lnTo>
                    <a:pt x="481" y="211"/>
                  </a:lnTo>
                  <a:lnTo>
                    <a:pt x="639" y="294"/>
                  </a:lnTo>
                  <a:lnTo>
                    <a:pt x="805" y="0"/>
                  </a:lnTo>
                </a:path>
              </a:pathLst>
            </a:custGeom>
            <a:noFill/>
            <a:ln w="476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46" name="Freeform 684"/>
            <p:cNvSpPr/>
            <p:nvPr/>
          </p:nvSpPr>
          <p:spPr bwMode="auto">
            <a:xfrm>
              <a:off x="18662" y="16475"/>
              <a:ext cx="804" cy="557"/>
            </a:xfrm>
            <a:custGeom>
              <a:avLst/>
              <a:gdLst>
                <a:gd name="T0" fmla="*/ 0 w 804"/>
                <a:gd name="T1" fmla="*/ 53 h 557"/>
                <a:gd name="T2" fmla="*/ 165 w 804"/>
                <a:gd name="T3" fmla="*/ 0 h 557"/>
                <a:gd name="T4" fmla="*/ 323 w 804"/>
                <a:gd name="T5" fmla="*/ 60 h 557"/>
                <a:gd name="T6" fmla="*/ 488 w 804"/>
                <a:gd name="T7" fmla="*/ 421 h 557"/>
                <a:gd name="T8" fmla="*/ 646 w 804"/>
                <a:gd name="T9" fmla="*/ 557 h 557"/>
                <a:gd name="T10" fmla="*/ 804 w 804"/>
                <a:gd name="T11" fmla="*/ 301 h 5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57">
                  <a:moveTo>
                    <a:pt x="0" y="53"/>
                  </a:moveTo>
                  <a:lnTo>
                    <a:pt x="165" y="0"/>
                  </a:lnTo>
                  <a:lnTo>
                    <a:pt x="323" y="60"/>
                  </a:lnTo>
                  <a:lnTo>
                    <a:pt x="488" y="421"/>
                  </a:lnTo>
                  <a:lnTo>
                    <a:pt x="646" y="557"/>
                  </a:lnTo>
                  <a:lnTo>
                    <a:pt x="804" y="301"/>
                  </a:lnTo>
                </a:path>
              </a:pathLst>
            </a:custGeom>
            <a:noFill/>
            <a:ln w="476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47" name="Freeform 685"/>
            <p:cNvSpPr/>
            <p:nvPr/>
          </p:nvSpPr>
          <p:spPr bwMode="auto">
            <a:xfrm>
              <a:off x="19790" y="16535"/>
              <a:ext cx="804" cy="256"/>
            </a:xfrm>
            <a:custGeom>
              <a:avLst/>
              <a:gdLst>
                <a:gd name="T0" fmla="*/ 0 w 804"/>
                <a:gd name="T1" fmla="*/ 75 h 256"/>
                <a:gd name="T2" fmla="*/ 165 w 804"/>
                <a:gd name="T3" fmla="*/ 0 h 256"/>
                <a:gd name="T4" fmla="*/ 323 w 804"/>
                <a:gd name="T5" fmla="*/ 203 h 256"/>
                <a:gd name="T6" fmla="*/ 488 w 804"/>
                <a:gd name="T7" fmla="*/ 256 h 256"/>
                <a:gd name="T8" fmla="*/ 646 w 804"/>
                <a:gd name="T9" fmla="*/ 0 h 256"/>
                <a:gd name="T10" fmla="*/ 804 w 804"/>
                <a:gd name="T11" fmla="*/ 241 h 25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256">
                  <a:moveTo>
                    <a:pt x="0" y="75"/>
                  </a:moveTo>
                  <a:lnTo>
                    <a:pt x="165" y="0"/>
                  </a:lnTo>
                  <a:lnTo>
                    <a:pt x="323" y="203"/>
                  </a:lnTo>
                  <a:lnTo>
                    <a:pt x="488" y="256"/>
                  </a:lnTo>
                  <a:lnTo>
                    <a:pt x="646" y="0"/>
                  </a:lnTo>
                  <a:lnTo>
                    <a:pt x="804" y="241"/>
                  </a:lnTo>
                </a:path>
              </a:pathLst>
            </a:custGeom>
            <a:noFill/>
            <a:ln w="476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48" name="Freeform 686"/>
            <p:cNvSpPr/>
            <p:nvPr/>
          </p:nvSpPr>
          <p:spPr bwMode="auto">
            <a:xfrm>
              <a:off x="20910" y="16152"/>
              <a:ext cx="804" cy="586"/>
            </a:xfrm>
            <a:custGeom>
              <a:avLst/>
              <a:gdLst>
                <a:gd name="T0" fmla="*/ 0 w 804"/>
                <a:gd name="T1" fmla="*/ 0 h 586"/>
                <a:gd name="T2" fmla="*/ 165 w 804"/>
                <a:gd name="T3" fmla="*/ 248 h 586"/>
                <a:gd name="T4" fmla="*/ 323 w 804"/>
                <a:gd name="T5" fmla="*/ 323 h 586"/>
                <a:gd name="T6" fmla="*/ 481 w 804"/>
                <a:gd name="T7" fmla="*/ 90 h 586"/>
                <a:gd name="T8" fmla="*/ 646 w 804"/>
                <a:gd name="T9" fmla="*/ 586 h 586"/>
                <a:gd name="T10" fmla="*/ 804 w 804"/>
                <a:gd name="T11" fmla="*/ 376 h 5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86">
                  <a:moveTo>
                    <a:pt x="0" y="0"/>
                  </a:moveTo>
                  <a:lnTo>
                    <a:pt x="165" y="248"/>
                  </a:lnTo>
                  <a:lnTo>
                    <a:pt x="323" y="323"/>
                  </a:lnTo>
                  <a:lnTo>
                    <a:pt x="481" y="90"/>
                  </a:lnTo>
                  <a:lnTo>
                    <a:pt x="646" y="586"/>
                  </a:lnTo>
                  <a:lnTo>
                    <a:pt x="804" y="376"/>
                  </a:lnTo>
                </a:path>
              </a:pathLst>
            </a:custGeom>
            <a:noFill/>
            <a:ln w="349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49" name="Freeform 687"/>
            <p:cNvSpPr/>
            <p:nvPr/>
          </p:nvSpPr>
          <p:spPr bwMode="auto">
            <a:xfrm>
              <a:off x="22038" y="16580"/>
              <a:ext cx="804" cy="422"/>
            </a:xfrm>
            <a:custGeom>
              <a:avLst/>
              <a:gdLst>
                <a:gd name="T0" fmla="*/ 0 w 804"/>
                <a:gd name="T1" fmla="*/ 136 h 422"/>
                <a:gd name="T2" fmla="*/ 165 w 804"/>
                <a:gd name="T3" fmla="*/ 271 h 422"/>
                <a:gd name="T4" fmla="*/ 323 w 804"/>
                <a:gd name="T5" fmla="*/ 0 h 422"/>
                <a:gd name="T6" fmla="*/ 481 w 804"/>
                <a:gd name="T7" fmla="*/ 264 h 422"/>
                <a:gd name="T8" fmla="*/ 646 w 804"/>
                <a:gd name="T9" fmla="*/ 422 h 422"/>
                <a:gd name="T10" fmla="*/ 804 w 804"/>
                <a:gd name="T11" fmla="*/ 98 h 4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22">
                  <a:moveTo>
                    <a:pt x="0" y="136"/>
                  </a:moveTo>
                  <a:lnTo>
                    <a:pt x="165" y="271"/>
                  </a:lnTo>
                  <a:lnTo>
                    <a:pt x="323" y="0"/>
                  </a:lnTo>
                  <a:lnTo>
                    <a:pt x="481" y="264"/>
                  </a:lnTo>
                  <a:lnTo>
                    <a:pt x="646" y="422"/>
                  </a:lnTo>
                  <a:lnTo>
                    <a:pt x="804" y="98"/>
                  </a:lnTo>
                </a:path>
              </a:pathLst>
            </a:custGeom>
            <a:noFill/>
            <a:ln w="47625" cap="flat">
              <a:solidFill>
                <a:srgbClr val="3333CC"/>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0" name="Freeform 688"/>
            <p:cNvSpPr/>
            <p:nvPr/>
          </p:nvSpPr>
          <p:spPr bwMode="auto">
            <a:xfrm>
              <a:off x="16579" y="16287"/>
              <a:ext cx="647" cy="730"/>
            </a:xfrm>
            <a:custGeom>
              <a:avLst/>
              <a:gdLst>
                <a:gd name="T0" fmla="*/ 0 w 647"/>
                <a:gd name="T1" fmla="*/ 730 h 730"/>
                <a:gd name="T2" fmla="*/ 158 w 647"/>
                <a:gd name="T3" fmla="*/ 421 h 730"/>
                <a:gd name="T4" fmla="*/ 324 w 647"/>
                <a:gd name="T5" fmla="*/ 444 h 730"/>
                <a:gd name="T6" fmla="*/ 481 w 647"/>
                <a:gd name="T7" fmla="*/ 0 h 730"/>
                <a:gd name="T8" fmla="*/ 647 w 647"/>
                <a:gd name="T9" fmla="*/ 391 h 7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7" h="730">
                  <a:moveTo>
                    <a:pt x="0" y="730"/>
                  </a:moveTo>
                  <a:lnTo>
                    <a:pt x="158" y="421"/>
                  </a:lnTo>
                  <a:lnTo>
                    <a:pt x="324" y="444"/>
                  </a:lnTo>
                  <a:lnTo>
                    <a:pt x="481" y="0"/>
                  </a:lnTo>
                  <a:lnTo>
                    <a:pt x="647" y="391"/>
                  </a:lnTo>
                </a:path>
              </a:pathLst>
            </a:custGeom>
            <a:noFill/>
            <a:ln w="476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1" name="Freeform 689"/>
            <p:cNvSpPr/>
            <p:nvPr/>
          </p:nvSpPr>
          <p:spPr bwMode="auto">
            <a:xfrm>
              <a:off x="17549" y="16844"/>
              <a:ext cx="805" cy="195"/>
            </a:xfrm>
            <a:custGeom>
              <a:avLst/>
              <a:gdLst>
                <a:gd name="T0" fmla="*/ 0 w 805"/>
                <a:gd name="T1" fmla="*/ 195 h 195"/>
                <a:gd name="T2" fmla="*/ 158 w 805"/>
                <a:gd name="T3" fmla="*/ 97 h 195"/>
                <a:gd name="T4" fmla="*/ 323 w 805"/>
                <a:gd name="T5" fmla="*/ 60 h 195"/>
                <a:gd name="T6" fmla="*/ 481 w 805"/>
                <a:gd name="T7" fmla="*/ 30 h 195"/>
                <a:gd name="T8" fmla="*/ 639 w 805"/>
                <a:gd name="T9" fmla="*/ 150 h 195"/>
                <a:gd name="T10" fmla="*/ 805 w 805"/>
                <a:gd name="T11" fmla="*/ 0 h 19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5" h="195">
                  <a:moveTo>
                    <a:pt x="0" y="195"/>
                  </a:moveTo>
                  <a:lnTo>
                    <a:pt x="158" y="97"/>
                  </a:lnTo>
                  <a:lnTo>
                    <a:pt x="323" y="60"/>
                  </a:lnTo>
                  <a:lnTo>
                    <a:pt x="481" y="30"/>
                  </a:lnTo>
                  <a:lnTo>
                    <a:pt x="639" y="150"/>
                  </a:lnTo>
                  <a:lnTo>
                    <a:pt x="805" y="0"/>
                  </a:lnTo>
                </a:path>
              </a:pathLst>
            </a:custGeom>
            <a:noFill/>
            <a:ln w="476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2" name="Freeform 690"/>
            <p:cNvSpPr/>
            <p:nvPr/>
          </p:nvSpPr>
          <p:spPr bwMode="auto">
            <a:xfrm>
              <a:off x="18662" y="16475"/>
              <a:ext cx="804" cy="534"/>
            </a:xfrm>
            <a:custGeom>
              <a:avLst/>
              <a:gdLst>
                <a:gd name="T0" fmla="*/ 0 w 804"/>
                <a:gd name="T1" fmla="*/ 98 h 534"/>
                <a:gd name="T2" fmla="*/ 165 w 804"/>
                <a:gd name="T3" fmla="*/ 0 h 534"/>
                <a:gd name="T4" fmla="*/ 323 w 804"/>
                <a:gd name="T5" fmla="*/ 83 h 534"/>
                <a:gd name="T6" fmla="*/ 488 w 804"/>
                <a:gd name="T7" fmla="*/ 399 h 534"/>
                <a:gd name="T8" fmla="*/ 646 w 804"/>
                <a:gd name="T9" fmla="*/ 534 h 534"/>
                <a:gd name="T10" fmla="*/ 804 w 804"/>
                <a:gd name="T11" fmla="*/ 226 h 5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534">
                  <a:moveTo>
                    <a:pt x="0" y="98"/>
                  </a:moveTo>
                  <a:lnTo>
                    <a:pt x="165" y="0"/>
                  </a:lnTo>
                  <a:lnTo>
                    <a:pt x="323" y="83"/>
                  </a:lnTo>
                  <a:lnTo>
                    <a:pt x="488" y="399"/>
                  </a:lnTo>
                  <a:lnTo>
                    <a:pt x="646" y="534"/>
                  </a:lnTo>
                  <a:lnTo>
                    <a:pt x="804" y="226"/>
                  </a:lnTo>
                </a:path>
              </a:pathLst>
            </a:custGeom>
            <a:noFill/>
            <a:ln w="476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3" name="Freeform 691"/>
            <p:cNvSpPr/>
            <p:nvPr/>
          </p:nvSpPr>
          <p:spPr bwMode="auto">
            <a:xfrm>
              <a:off x="19790" y="16468"/>
              <a:ext cx="804" cy="443"/>
            </a:xfrm>
            <a:custGeom>
              <a:avLst/>
              <a:gdLst>
                <a:gd name="T0" fmla="*/ 0 w 804"/>
                <a:gd name="T1" fmla="*/ 105 h 443"/>
                <a:gd name="T2" fmla="*/ 165 w 804"/>
                <a:gd name="T3" fmla="*/ 0 h 443"/>
                <a:gd name="T4" fmla="*/ 323 w 804"/>
                <a:gd name="T5" fmla="*/ 428 h 443"/>
                <a:gd name="T6" fmla="*/ 488 w 804"/>
                <a:gd name="T7" fmla="*/ 353 h 443"/>
                <a:gd name="T8" fmla="*/ 646 w 804"/>
                <a:gd name="T9" fmla="*/ 210 h 443"/>
                <a:gd name="T10" fmla="*/ 804 w 804"/>
                <a:gd name="T11" fmla="*/ 443 h 44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42">
                  <a:moveTo>
                    <a:pt x="0" y="105"/>
                  </a:moveTo>
                  <a:lnTo>
                    <a:pt x="165" y="0"/>
                  </a:lnTo>
                  <a:lnTo>
                    <a:pt x="323" y="428"/>
                  </a:lnTo>
                  <a:lnTo>
                    <a:pt x="488" y="353"/>
                  </a:lnTo>
                  <a:lnTo>
                    <a:pt x="646" y="210"/>
                  </a:lnTo>
                  <a:lnTo>
                    <a:pt x="804" y="443"/>
                  </a:lnTo>
                </a:path>
              </a:pathLst>
            </a:custGeom>
            <a:noFill/>
            <a:ln w="476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4" name="Freeform 692"/>
            <p:cNvSpPr/>
            <p:nvPr/>
          </p:nvSpPr>
          <p:spPr bwMode="auto">
            <a:xfrm>
              <a:off x="20910" y="16114"/>
              <a:ext cx="804" cy="662"/>
            </a:xfrm>
            <a:custGeom>
              <a:avLst/>
              <a:gdLst>
                <a:gd name="T0" fmla="*/ 0 w 804"/>
                <a:gd name="T1" fmla="*/ 53 h 662"/>
                <a:gd name="T2" fmla="*/ 165 w 804"/>
                <a:gd name="T3" fmla="*/ 256 h 662"/>
                <a:gd name="T4" fmla="*/ 323 w 804"/>
                <a:gd name="T5" fmla="*/ 399 h 662"/>
                <a:gd name="T6" fmla="*/ 481 w 804"/>
                <a:gd name="T7" fmla="*/ 0 h 662"/>
                <a:gd name="T8" fmla="*/ 646 w 804"/>
                <a:gd name="T9" fmla="*/ 662 h 662"/>
                <a:gd name="T10" fmla="*/ 804 w 804"/>
                <a:gd name="T11" fmla="*/ 399 h 66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662">
                  <a:moveTo>
                    <a:pt x="0" y="53"/>
                  </a:moveTo>
                  <a:lnTo>
                    <a:pt x="165" y="256"/>
                  </a:lnTo>
                  <a:lnTo>
                    <a:pt x="323" y="399"/>
                  </a:lnTo>
                  <a:lnTo>
                    <a:pt x="481" y="0"/>
                  </a:lnTo>
                  <a:lnTo>
                    <a:pt x="646" y="662"/>
                  </a:lnTo>
                  <a:lnTo>
                    <a:pt x="804" y="399"/>
                  </a:lnTo>
                </a:path>
              </a:pathLst>
            </a:custGeom>
            <a:noFill/>
            <a:ln w="349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5" name="Freeform 693"/>
            <p:cNvSpPr/>
            <p:nvPr/>
          </p:nvSpPr>
          <p:spPr bwMode="auto">
            <a:xfrm>
              <a:off x="22038" y="16453"/>
              <a:ext cx="804" cy="451"/>
            </a:xfrm>
            <a:custGeom>
              <a:avLst/>
              <a:gdLst>
                <a:gd name="T0" fmla="*/ 0 w 804"/>
                <a:gd name="T1" fmla="*/ 180 h 451"/>
                <a:gd name="T2" fmla="*/ 165 w 804"/>
                <a:gd name="T3" fmla="*/ 240 h 451"/>
                <a:gd name="T4" fmla="*/ 323 w 804"/>
                <a:gd name="T5" fmla="*/ 0 h 451"/>
                <a:gd name="T6" fmla="*/ 481 w 804"/>
                <a:gd name="T7" fmla="*/ 323 h 451"/>
                <a:gd name="T8" fmla="*/ 646 w 804"/>
                <a:gd name="T9" fmla="*/ 451 h 451"/>
                <a:gd name="T10" fmla="*/ 804 w 804"/>
                <a:gd name="T11" fmla="*/ 90 h 45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4" h="451">
                  <a:moveTo>
                    <a:pt x="0" y="180"/>
                  </a:moveTo>
                  <a:lnTo>
                    <a:pt x="165" y="240"/>
                  </a:lnTo>
                  <a:lnTo>
                    <a:pt x="323" y="0"/>
                  </a:lnTo>
                  <a:lnTo>
                    <a:pt x="481" y="323"/>
                  </a:lnTo>
                  <a:lnTo>
                    <a:pt x="646" y="451"/>
                  </a:lnTo>
                  <a:lnTo>
                    <a:pt x="804" y="90"/>
                  </a:lnTo>
                </a:path>
              </a:pathLst>
            </a:custGeom>
            <a:noFill/>
            <a:ln w="47625" cap="flat">
              <a:solidFill>
                <a:srgbClr val="00CC99"/>
              </a:solidFill>
              <a:prstDash val="solid"/>
              <a:round/>
            </a:ln>
            <a:extLst>
              <a:ext uri="{909E8E84-426E-40dd-AFC4-6F175D3DCCD1}">
                <a14:hiddenFill xmlns="" xmlns:a14="http://schemas.microsoft.com/office/drawing/2010/main">
                  <a:solidFill>
                    <a:srgbClr val="FFFFFF"/>
                  </a:solidFill>
                </a14:hiddenFill>
              </a:ext>
            </a:extLst>
          </p:spPr>
          <p:txBody>
            <a:bodyPr/>
            <a:lstStyle>
              <a:defPPr>
                <a:defRPr kern="1200" smtId="4294967295"/>
              </a:defPPr>
            </a:lstStyle>
            <a:p>
              <a:endParaRPr lang="en-US"/>
            </a:p>
          </p:txBody>
        </p:sp>
        <p:sp>
          <p:nvSpPr>
            <p:cNvPr id="2256" name="Freeform 694"/>
            <p:cNvSpPr/>
            <p:nvPr/>
          </p:nvSpPr>
          <p:spPr bwMode="auto">
            <a:xfrm>
              <a:off x="16549" y="17002"/>
              <a:ext cx="60" cy="52"/>
            </a:xfrm>
            <a:custGeom>
              <a:avLst/>
              <a:gdLst>
                <a:gd name="T0" fmla="*/ 30 w 60"/>
                <a:gd name="T1" fmla="*/ 0 h 52"/>
                <a:gd name="T2" fmla="*/ 60 w 60"/>
                <a:gd name="T3" fmla="*/ 30 h 52"/>
                <a:gd name="T4" fmla="*/ 30 w 60"/>
                <a:gd name="T5" fmla="*/ 52 h 52"/>
                <a:gd name="T6" fmla="*/ 0 w 60"/>
                <a:gd name="T7" fmla="*/ 30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2"/>
                  </a:lnTo>
                  <a:lnTo>
                    <a:pt x="0" y="30"/>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57" name="Freeform 695"/>
            <p:cNvSpPr/>
            <p:nvPr/>
          </p:nvSpPr>
          <p:spPr bwMode="auto">
            <a:xfrm>
              <a:off x="16715" y="16686"/>
              <a:ext cx="52" cy="52"/>
            </a:xfrm>
            <a:custGeom>
              <a:avLst/>
              <a:gdLst>
                <a:gd name="T0" fmla="*/ 22 w 52"/>
                <a:gd name="T1" fmla="*/ 0 h 52"/>
                <a:gd name="T2" fmla="*/ 52 w 52"/>
                <a:gd name="T3" fmla="*/ 30 h 52"/>
                <a:gd name="T4" fmla="*/ 22 w 52"/>
                <a:gd name="T5" fmla="*/ 52 h 52"/>
                <a:gd name="T6" fmla="*/ 0 w 52"/>
                <a:gd name="T7" fmla="*/ 30 h 52"/>
                <a:gd name="T8" fmla="*/ 22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2" y="0"/>
                  </a:moveTo>
                  <a:lnTo>
                    <a:pt x="52" y="30"/>
                  </a:lnTo>
                  <a:lnTo>
                    <a:pt x="22" y="52"/>
                  </a:lnTo>
                  <a:lnTo>
                    <a:pt x="0" y="30"/>
                  </a:lnTo>
                  <a:lnTo>
                    <a:pt x="22"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58" name="Freeform 696"/>
            <p:cNvSpPr/>
            <p:nvPr/>
          </p:nvSpPr>
          <p:spPr bwMode="auto">
            <a:xfrm>
              <a:off x="16872" y="16618"/>
              <a:ext cx="61" cy="53"/>
            </a:xfrm>
            <a:custGeom>
              <a:avLst/>
              <a:gdLst>
                <a:gd name="T0" fmla="*/ 31 w 61"/>
                <a:gd name="T1" fmla="*/ 0 h 53"/>
                <a:gd name="T2" fmla="*/ 61 w 61"/>
                <a:gd name="T3" fmla="*/ 23 h 53"/>
                <a:gd name="T4" fmla="*/ 31 w 61"/>
                <a:gd name="T5" fmla="*/ 53 h 53"/>
                <a:gd name="T6" fmla="*/ 0 w 61"/>
                <a:gd name="T7" fmla="*/ 23 h 53"/>
                <a:gd name="T8" fmla="*/ 31 w 61"/>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52">
                  <a:moveTo>
                    <a:pt x="31" y="0"/>
                  </a:moveTo>
                  <a:lnTo>
                    <a:pt x="61" y="23"/>
                  </a:lnTo>
                  <a:lnTo>
                    <a:pt x="31" y="53"/>
                  </a:lnTo>
                  <a:lnTo>
                    <a:pt x="0" y="23"/>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59" name="Freeform 697"/>
            <p:cNvSpPr/>
            <p:nvPr/>
          </p:nvSpPr>
          <p:spPr bwMode="auto">
            <a:xfrm>
              <a:off x="17030" y="16272"/>
              <a:ext cx="60" cy="53"/>
            </a:xfrm>
            <a:custGeom>
              <a:avLst/>
              <a:gdLst>
                <a:gd name="T0" fmla="*/ 30 w 60"/>
                <a:gd name="T1" fmla="*/ 0 h 53"/>
                <a:gd name="T2" fmla="*/ 60 w 60"/>
                <a:gd name="T3" fmla="*/ 30 h 53"/>
                <a:gd name="T4" fmla="*/ 30 w 60"/>
                <a:gd name="T5" fmla="*/ 53 h 53"/>
                <a:gd name="T6" fmla="*/ 0 w 60"/>
                <a:gd name="T7" fmla="*/ 30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3"/>
                  </a:lnTo>
                  <a:lnTo>
                    <a:pt x="0" y="30"/>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0" name="Freeform 698"/>
            <p:cNvSpPr/>
            <p:nvPr/>
          </p:nvSpPr>
          <p:spPr bwMode="auto">
            <a:xfrm>
              <a:off x="17196" y="16798"/>
              <a:ext cx="52" cy="53"/>
            </a:xfrm>
            <a:custGeom>
              <a:avLst/>
              <a:gdLst>
                <a:gd name="T0" fmla="*/ 30 w 52"/>
                <a:gd name="T1" fmla="*/ 0 h 53"/>
                <a:gd name="T2" fmla="*/ 52 w 52"/>
                <a:gd name="T3" fmla="*/ 31 h 53"/>
                <a:gd name="T4" fmla="*/ 30 w 52"/>
                <a:gd name="T5" fmla="*/ 53 h 53"/>
                <a:gd name="T6" fmla="*/ 0 w 52"/>
                <a:gd name="T7" fmla="*/ 31 h 53"/>
                <a:gd name="T8" fmla="*/ 30 w 52"/>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2" y="31"/>
                  </a:lnTo>
                  <a:lnTo>
                    <a:pt x="30" y="53"/>
                  </a:lnTo>
                  <a:lnTo>
                    <a:pt x="0" y="31"/>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1" name="Freeform 699"/>
            <p:cNvSpPr/>
            <p:nvPr/>
          </p:nvSpPr>
          <p:spPr bwMode="auto">
            <a:xfrm>
              <a:off x="17519" y="17032"/>
              <a:ext cx="53" cy="52"/>
            </a:xfrm>
            <a:custGeom>
              <a:avLst/>
              <a:gdLst>
                <a:gd name="T0" fmla="*/ 30 w 53"/>
                <a:gd name="T1" fmla="*/ 0 h 52"/>
                <a:gd name="T2" fmla="*/ 53 w 53"/>
                <a:gd name="T3" fmla="*/ 22 h 52"/>
                <a:gd name="T4" fmla="*/ 30 w 53"/>
                <a:gd name="T5" fmla="*/ 52 h 52"/>
                <a:gd name="T6" fmla="*/ 0 w 53"/>
                <a:gd name="T7" fmla="*/ 22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2" name="Freeform 700"/>
            <p:cNvSpPr/>
            <p:nvPr/>
          </p:nvSpPr>
          <p:spPr bwMode="auto">
            <a:xfrm>
              <a:off x="17677" y="16987"/>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3" name="Freeform 701"/>
            <p:cNvSpPr/>
            <p:nvPr/>
          </p:nvSpPr>
          <p:spPr bwMode="auto">
            <a:xfrm>
              <a:off x="17842" y="16911"/>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4" name="Freeform 702"/>
            <p:cNvSpPr/>
            <p:nvPr/>
          </p:nvSpPr>
          <p:spPr bwMode="auto">
            <a:xfrm>
              <a:off x="18000" y="16881"/>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5" name="Freeform 703"/>
            <p:cNvSpPr/>
            <p:nvPr/>
          </p:nvSpPr>
          <p:spPr bwMode="auto">
            <a:xfrm>
              <a:off x="18158" y="16956"/>
              <a:ext cx="60" cy="53"/>
            </a:xfrm>
            <a:custGeom>
              <a:avLst/>
              <a:gdLst>
                <a:gd name="T0" fmla="*/ 30 w 60"/>
                <a:gd name="T1" fmla="*/ 0 h 53"/>
                <a:gd name="T2" fmla="*/ 60 w 60"/>
                <a:gd name="T3" fmla="*/ 31 h 53"/>
                <a:gd name="T4" fmla="*/ 30 w 60"/>
                <a:gd name="T5" fmla="*/ 53 h 53"/>
                <a:gd name="T6" fmla="*/ 0 w 60"/>
                <a:gd name="T7" fmla="*/ 31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1"/>
                  </a:lnTo>
                  <a:lnTo>
                    <a:pt x="30" y="53"/>
                  </a:lnTo>
                  <a:lnTo>
                    <a:pt x="0" y="31"/>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6" name="Freeform 704"/>
            <p:cNvSpPr/>
            <p:nvPr/>
          </p:nvSpPr>
          <p:spPr bwMode="auto">
            <a:xfrm>
              <a:off x="18323" y="16671"/>
              <a:ext cx="53" cy="52"/>
            </a:xfrm>
            <a:custGeom>
              <a:avLst/>
              <a:gdLst>
                <a:gd name="T0" fmla="*/ 31 w 53"/>
                <a:gd name="T1" fmla="*/ 0 h 52"/>
                <a:gd name="T2" fmla="*/ 53 w 53"/>
                <a:gd name="T3" fmla="*/ 22 h 52"/>
                <a:gd name="T4" fmla="*/ 31 w 53"/>
                <a:gd name="T5" fmla="*/ 52 h 52"/>
                <a:gd name="T6" fmla="*/ 0 w 53"/>
                <a:gd name="T7" fmla="*/ 22 h 52"/>
                <a:gd name="T8" fmla="*/ 31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1" y="0"/>
                  </a:moveTo>
                  <a:lnTo>
                    <a:pt x="53" y="22"/>
                  </a:lnTo>
                  <a:lnTo>
                    <a:pt x="31" y="52"/>
                  </a:lnTo>
                  <a:lnTo>
                    <a:pt x="0" y="22"/>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7" name="Freeform 705"/>
            <p:cNvSpPr/>
            <p:nvPr/>
          </p:nvSpPr>
          <p:spPr bwMode="auto">
            <a:xfrm>
              <a:off x="18639" y="16505"/>
              <a:ext cx="53" cy="53"/>
            </a:xfrm>
            <a:custGeom>
              <a:avLst/>
              <a:gdLst>
                <a:gd name="T0" fmla="*/ 23 w 53"/>
                <a:gd name="T1" fmla="*/ 0 h 53"/>
                <a:gd name="T2" fmla="*/ 53 w 53"/>
                <a:gd name="T3" fmla="*/ 23 h 53"/>
                <a:gd name="T4" fmla="*/ 23 w 53"/>
                <a:gd name="T5" fmla="*/ 53 h 53"/>
                <a:gd name="T6" fmla="*/ 0 w 53"/>
                <a:gd name="T7" fmla="*/ 23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23"/>
                  </a:lnTo>
                  <a:lnTo>
                    <a:pt x="23" y="53"/>
                  </a:lnTo>
                  <a:lnTo>
                    <a:pt x="0" y="23"/>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68" name="Freeform 706"/>
            <p:cNvSpPr/>
            <p:nvPr/>
          </p:nvSpPr>
          <p:spPr bwMode="auto">
            <a:xfrm>
              <a:off x="18797" y="1645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000080"/>
            </a:solidFill>
            <a:ln w="47625" cap="rnd">
              <a:solidFill>
                <a:srgbClr val="000080"/>
              </a:solidFill>
              <a:prstDash val="solid"/>
              <a:round/>
            </a:ln>
          </p:spPr>
          <p:txBody>
            <a:bodyPr/>
            <a:lstStyle>
              <a:defPPr>
                <a:defRPr kern="1200" smtId="4294967295"/>
              </a:defPPr>
            </a:lstStyle>
            <a:p>
              <a:endParaRPr lang="en-US"/>
            </a:p>
          </p:txBody>
        </p:sp>
        <p:sp>
          <p:nvSpPr>
            <p:cNvPr id="2269" name="Freeform 707"/>
            <p:cNvSpPr/>
            <p:nvPr/>
          </p:nvSpPr>
          <p:spPr bwMode="auto">
            <a:xfrm>
              <a:off x="18955"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0" name="Freeform 708"/>
            <p:cNvSpPr/>
            <p:nvPr/>
          </p:nvSpPr>
          <p:spPr bwMode="auto">
            <a:xfrm>
              <a:off x="19120" y="16874"/>
              <a:ext cx="53" cy="52"/>
            </a:xfrm>
            <a:custGeom>
              <a:avLst/>
              <a:gdLst>
                <a:gd name="T0" fmla="*/ 30 w 53"/>
                <a:gd name="T1" fmla="*/ 0 h 52"/>
                <a:gd name="T2" fmla="*/ 53 w 53"/>
                <a:gd name="T3" fmla="*/ 22 h 52"/>
                <a:gd name="T4" fmla="*/ 30 w 53"/>
                <a:gd name="T5" fmla="*/ 52 h 52"/>
                <a:gd name="T6" fmla="*/ 0 w 53"/>
                <a:gd name="T7" fmla="*/ 22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1" name="Freeform 709"/>
            <p:cNvSpPr/>
            <p:nvPr/>
          </p:nvSpPr>
          <p:spPr bwMode="auto">
            <a:xfrm>
              <a:off x="19278" y="17002"/>
              <a:ext cx="60" cy="52"/>
            </a:xfrm>
            <a:custGeom>
              <a:avLst/>
              <a:gdLst>
                <a:gd name="T0" fmla="*/ 30 w 60"/>
                <a:gd name="T1" fmla="*/ 0 h 52"/>
                <a:gd name="T2" fmla="*/ 60 w 60"/>
                <a:gd name="T3" fmla="*/ 30 h 52"/>
                <a:gd name="T4" fmla="*/ 30 w 60"/>
                <a:gd name="T5" fmla="*/ 52 h 52"/>
                <a:gd name="T6" fmla="*/ 0 w 60"/>
                <a:gd name="T7" fmla="*/ 30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2"/>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2" name="Freeform 710"/>
            <p:cNvSpPr/>
            <p:nvPr/>
          </p:nvSpPr>
          <p:spPr bwMode="auto">
            <a:xfrm>
              <a:off x="19444" y="16746"/>
              <a:ext cx="52" cy="52"/>
            </a:xfrm>
            <a:custGeom>
              <a:avLst/>
              <a:gdLst>
                <a:gd name="T0" fmla="*/ 22 w 52"/>
                <a:gd name="T1" fmla="*/ 0 h 52"/>
                <a:gd name="T2" fmla="*/ 52 w 52"/>
                <a:gd name="T3" fmla="*/ 30 h 52"/>
                <a:gd name="T4" fmla="*/ 22 w 52"/>
                <a:gd name="T5" fmla="*/ 52 h 52"/>
                <a:gd name="T6" fmla="*/ 0 w 52"/>
                <a:gd name="T7" fmla="*/ 30 h 52"/>
                <a:gd name="T8" fmla="*/ 22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2" y="0"/>
                  </a:moveTo>
                  <a:lnTo>
                    <a:pt x="52" y="30"/>
                  </a:lnTo>
                  <a:lnTo>
                    <a:pt x="22" y="52"/>
                  </a:lnTo>
                  <a:lnTo>
                    <a:pt x="0" y="30"/>
                  </a:lnTo>
                  <a:lnTo>
                    <a:pt x="22"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3" name="Freeform 711"/>
            <p:cNvSpPr/>
            <p:nvPr/>
          </p:nvSpPr>
          <p:spPr bwMode="auto">
            <a:xfrm>
              <a:off x="19767" y="16580"/>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4" name="Freeform 712"/>
            <p:cNvSpPr/>
            <p:nvPr/>
          </p:nvSpPr>
          <p:spPr bwMode="auto">
            <a:xfrm>
              <a:off x="19925"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5" name="Freeform 713"/>
            <p:cNvSpPr/>
            <p:nvPr/>
          </p:nvSpPr>
          <p:spPr bwMode="auto">
            <a:xfrm>
              <a:off x="20083" y="16716"/>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6" name="Freeform 714"/>
            <p:cNvSpPr/>
            <p:nvPr/>
          </p:nvSpPr>
          <p:spPr bwMode="auto">
            <a:xfrm>
              <a:off x="20248" y="16768"/>
              <a:ext cx="53" cy="53"/>
            </a:xfrm>
            <a:custGeom>
              <a:avLst/>
              <a:gdLst>
                <a:gd name="T0" fmla="*/ 30 w 53"/>
                <a:gd name="T1" fmla="*/ 0 h 53"/>
                <a:gd name="T2" fmla="*/ 53 w 53"/>
                <a:gd name="T3" fmla="*/ 23 h 53"/>
                <a:gd name="T4" fmla="*/ 30 w 53"/>
                <a:gd name="T5" fmla="*/ 53 h 53"/>
                <a:gd name="T6" fmla="*/ 0 w 53"/>
                <a:gd name="T7" fmla="*/ 23 h 53"/>
                <a:gd name="T8" fmla="*/ 30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7" name="Freeform 715"/>
            <p:cNvSpPr/>
            <p:nvPr/>
          </p:nvSpPr>
          <p:spPr bwMode="auto">
            <a:xfrm>
              <a:off x="20406" y="1651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8" name="Freeform 716"/>
            <p:cNvSpPr/>
            <p:nvPr/>
          </p:nvSpPr>
          <p:spPr bwMode="auto">
            <a:xfrm>
              <a:off x="20571" y="16746"/>
              <a:ext cx="53" cy="52"/>
            </a:xfrm>
            <a:custGeom>
              <a:avLst/>
              <a:gdLst>
                <a:gd name="T0" fmla="*/ 23 w 53"/>
                <a:gd name="T1" fmla="*/ 0 h 52"/>
                <a:gd name="T2" fmla="*/ 53 w 53"/>
                <a:gd name="T3" fmla="*/ 30 h 52"/>
                <a:gd name="T4" fmla="*/ 23 w 53"/>
                <a:gd name="T5" fmla="*/ 52 h 52"/>
                <a:gd name="T6" fmla="*/ 0 w 53"/>
                <a:gd name="T7" fmla="*/ 30 h 52"/>
                <a:gd name="T8" fmla="*/ 23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2"/>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79" name="Freeform 717"/>
            <p:cNvSpPr/>
            <p:nvPr/>
          </p:nvSpPr>
          <p:spPr bwMode="auto">
            <a:xfrm>
              <a:off x="20880" y="16129"/>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34925" cap="rnd">
              <a:solidFill>
                <a:srgbClr val="3333CC"/>
              </a:solidFill>
              <a:prstDash val="solid"/>
              <a:round/>
            </a:ln>
          </p:spPr>
          <p:txBody>
            <a:bodyPr/>
            <a:lstStyle>
              <a:defPPr>
                <a:defRPr kern="1200" smtId="4294967295"/>
              </a:defPPr>
            </a:lstStyle>
            <a:p>
              <a:endParaRPr lang="en-US"/>
            </a:p>
          </p:txBody>
        </p:sp>
        <p:sp>
          <p:nvSpPr>
            <p:cNvPr id="2280" name="Freeform 718"/>
            <p:cNvSpPr/>
            <p:nvPr/>
          </p:nvSpPr>
          <p:spPr bwMode="auto">
            <a:xfrm>
              <a:off x="21045" y="16370"/>
              <a:ext cx="53" cy="52"/>
            </a:xfrm>
            <a:custGeom>
              <a:avLst/>
              <a:gdLst>
                <a:gd name="T0" fmla="*/ 30 w 53"/>
                <a:gd name="T1" fmla="*/ 0 h 52"/>
                <a:gd name="T2" fmla="*/ 53 w 53"/>
                <a:gd name="T3" fmla="*/ 30 h 52"/>
                <a:gd name="T4" fmla="*/ 30 w 53"/>
                <a:gd name="T5" fmla="*/ 52 h 52"/>
                <a:gd name="T6" fmla="*/ 0 w 53"/>
                <a:gd name="T7" fmla="*/ 30 h 52"/>
                <a:gd name="T8" fmla="*/ 30 w 53"/>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3" y="30"/>
                  </a:lnTo>
                  <a:lnTo>
                    <a:pt x="30" y="52"/>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1" name="Freeform 719"/>
            <p:cNvSpPr/>
            <p:nvPr/>
          </p:nvSpPr>
          <p:spPr bwMode="auto">
            <a:xfrm>
              <a:off x="21203" y="16453"/>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2" name="Freeform 720"/>
            <p:cNvSpPr/>
            <p:nvPr/>
          </p:nvSpPr>
          <p:spPr bwMode="auto">
            <a:xfrm>
              <a:off x="21368" y="16212"/>
              <a:ext cx="53" cy="53"/>
            </a:xfrm>
            <a:custGeom>
              <a:avLst/>
              <a:gdLst>
                <a:gd name="T0" fmla="*/ 23 w 53"/>
                <a:gd name="T1" fmla="*/ 0 h 53"/>
                <a:gd name="T2" fmla="*/ 53 w 53"/>
                <a:gd name="T3" fmla="*/ 30 h 53"/>
                <a:gd name="T4" fmla="*/ 23 w 53"/>
                <a:gd name="T5" fmla="*/ 53 h 53"/>
                <a:gd name="T6" fmla="*/ 0 w 53"/>
                <a:gd name="T7" fmla="*/ 30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30"/>
                  </a:lnTo>
                  <a:lnTo>
                    <a:pt x="23" y="53"/>
                  </a:lnTo>
                  <a:lnTo>
                    <a:pt x="0" y="30"/>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3" name="Freeform 721"/>
            <p:cNvSpPr/>
            <p:nvPr/>
          </p:nvSpPr>
          <p:spPr bwMode="auto">
            <a:xfrm>
              <a:off x="21526" y="16716"/>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4" name="Freeform 722"/>
            <p:cNvSpPr/>
            <p:nvPr/>
          </p:nvSpPr>
          <p:spPr bwMode="auto">
            <a:xfrm>
              <a:off x="21684" y="16505"/>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5" name="Freeform 723"/>
            <p:cNvSpPr/>
            <p:nvPr/>
          </p:nvSpPr>
          <p:spPr bwMode="auto">
            <a:xfrm>
              <a:off x="22007" y="16686"/>
              <a:ext cx="61" cy="52"/>
            </a:xfrm>
            <a:custGeom>
              <a:avLst/>
              <a:gdLst>
                <a:gd name="T0" fmla="*/ 31 w 61"/>
                <a:gd name="T1" fmla="*/ 0 h 52"/>
                <a:gd name="T2" fmla="*/ 61 w 61"/>
                <a:gd name="T3" fmla="*/ 30 h 52"/>
                <a:gd name="T4" fmla="*/ 31 w 61"/>
                <a:gd name="T5" fmla="*/ 52 h 52"/>
                <a:gd name="T6" fmla="*/ 0 w 61"/>
                <a:gd name="T7" fmla="*/ 30 h 52"/>
                <a:gd name="T8" fmla="*/ 31 w 61"/>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52">
                  <a:moveTo>
                    <a:pt x="31" y="0"/>
                  </a:moveTo>
                  <a:lnTo>
                    <a:pt x="61" y="30"/>
                  </a:lnTo>
                  <a:lnTo>
                    <a:pt x="31" y="52"/>
                  </a:lnTo>
                  <a:lnTo>
                    <a:pt x="0" y="30"/>
                  </a:lnTo>
                  <a:lnTo>
                    <a:pt x="31"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6" name="Freeform 724"/>
            <p:cNvSpPr/>
            <p:nvPr/>
          </p:nvSpPr>
          <p:spPr bwMode="auto">
            <a:xfrm>
              <a:off x="22173" y="16829"/>
              <a:ext cx="52" cy="52"/>
            </a:xfrm>
            <a:custGeom>
              <a:avLst/>
              <a:gdLst>
                <a:gd name="T0" fmla="*/ 30 w 52"/>
                <a:gd name="T1" fmla="*/ 0 h 52"/>
                <a:gd name="T2" fmla="*/ 52 w 52"/>
                <a:gd name="T3" fmla="*/ 22 h 52"/>
                <a:gd name="T4" fmla="*/ 30 w 52"/>
                <a:gd name="T5" fmla="*/ 52 h 52"/>
                <a:gd name="T6" fmla="*/ 0 w 52"/>
                <a:gd name="T7" fmla="*/ 22 h 52"/>
                <a:gd name="T8" fmla="*/ 30 w 52"/>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30" y="0"/>
                  </a:moveTo>
                  <a:lnTo>
                    <a:pt x="52"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7" name="Freeform 725"/>
            <p:cNvSpPr/>
            <p:nvPr/>
          </p:nvSpPr>
          <p:spPr bwMode="auto">
            <a:xfrm>
              <a:off x="22331" y="16558"/>
              <a:ext cx="60" cy="52"/>
            </a:xfrm>
            <a:custGeom>
              <a:avLst/>
              <a:gdLst>
                <a:gd name="T0" fmla="*/ 30 w 60"/>
                <a:gd name="T1" fmla="*/ 0 h 52"/>
                <a:gd name="T2" fmla="*/ 60 w 60"/>
                <a:gd name="T3" fmla="*/ 22 h 52"/>
                <a:gd name="T4" fmla="*/ 30 w 60"/>
                <a:gd name="T5" fmla="*/ 52 h 52"/>
                <a:gd name="T6" fmla="*/ 0 w 60"/>
                <a:gd name="T7" fmla="*/ 22 h 52"/>
                <a:gd name="T8" fmla="*/ 30 w 60"/>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2"/>
                  </a:lnTo>
                  <a:lnTo>
                    <a:pt x="30" y="52"/>
                  </a:lnTo>
                  <a:lnTo>
                    <a:pt x="0" y="22"/>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8" name="Freeform 726"/>
            <p:cNvSpPr/>
            <p:nvPr/>
          </p:nvSpPr>
          <p:spPr bwMode="auto">
            <a:xfrm>
              <a:off x="22496" y="16821"/>
              <a:ext cx="53" cy="53"/>
            </a:xfrm>
            <a:custGeom>
              <a:avLst/>
              <a:gdLst>
                <a:gd name="T0" fmla="*/ 23 w 53"/>
                <a:gd name="T1" fmla="*/ 0 h 53"/>
                <a:gd name="T2" fmla="*/ 53 w 53"/>
                <a:gd name="T3" fmla="*/ 23 h 53"/>
                <a:gd name="T4" fmla="*/ 23 w 53"/>
                <a:gd name="T5" fmla="*/ 53 h 53"/>
                <a:gd name="T6" fmla="*/ 0 w 53"/>
                <a:gd name="T7" fmla="*/ 23 h 53"/>
                <a:gd name="T8" fmla="*/ 23 w 53"/>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52">
                  <a:moveTo>
                    <a:pt x="23" y="0"/>
                  </a:moveTo>
                  <a:lnTo>
                    <a:pt x="53" y="23"/>
                  </a:lnTo>
                  <a:lnTo>
                    <a:pt x="23" y="53"/>
                  </a:lnTo>
                  <a:lnTo>
                    <a:pt x="0" y="23"/>
                  </a:lnTo>
                  <a:lnTo>
                    <a:pt x="23"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89" name="Freeform 727"/>
            <p:cNvSpPr/>
            <p:nvPr/>
          </p:nvSpPr>
          <p:spPr bwMode="auto">
            <a:xfrm>
              <a:off x="22654" y="16979"/>
              <a:ext cx="60" cy="53"/>
            </a:xfrm>
            <a:custGeom>
              <a:avLst/>
              <a:gdLst>
                <a:gd name="T0" fmla="*/ 30 w 60"/>
                <a:gd name="T1" fmla="*/ 0 h 53"/>
                <a:gd name="T2" fmla="*/ 60 w 60"/>
                <a:gd name="T3" fmla="*/ 23 h 53"/>
                <a:gd name="T4" fmla="*/ 30 w 60"/>
                <a:gd name="T5" fmla="*/ 53 h 53"/>
                <a:gd name="T6" fmla="*/ 0 w 60"/>
                <a:gd name="T7" fmla="*/ 23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23"/>
                  </a:lnTo>
                  <a:lnTo>
                    <a:pt x="30" y="53"/>
                  </a:lnTo>
                  <a:lnTo>
                    <a:pt x="0" y="23"/>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90" name="Freeform 728"/>
            <p:cNvSpPr/>
            <p:nvPr/>
          </p:nvSpPr>
          <p:spPr bwMode="auto">
            <a:xfrm>
              <a:off x="22812" y="16648"/>
              <a:ext cx="60" cy="53"/>
            </a:xfrm>
            <a:custGeom>
              <a:avLst/>
              <a:gdLst>
                <a:gd name="T0" fmla="*/ 30 w 60"/>
                <a:gd name="T1" fmla="*/ 0 h 53"/>
                <a:gd name="T2" fmla="*/ 60 w 60"/>
                <a:gd name="T3" fmla="*/ 30 h 53"/>
                <a:gd name="T4" fmla="*/ 30 w 60"/>
                <a:gd name="T5" fmla="*/ 53 h 53"/>
                <a:gd name="T6" fmla="*/ 0 w 60"/>
                <a:gd name="T7" fmla="*/ 30 h 53"/>
                <a:gd name="T8" fmla="*/ 30 w 60"/>
                <a:gd name="T9" fmla="*/ 0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52">
                  <a:moveTo>
                    <a:pt x="30" y="0"/>
                  </a:moveTo>
                  <a:lnTo>
                    <a:pt x="60" y="30"/>
                  </a:lnTo>
                  <a:lnTo>
                    <a:pt x="30" y="53"/>
                  </a:lnTo>
                  <a:lnTo>
                    <a:pt x="0" y="30"/>
                  </a:lnTo>
                  <a:lnTo>
                    <a:pt x="30" y="0"/>
                  </a:lnTo>
                  <a:close/>
                </a:path>
              </a:pathLst>
            </a:custGeom>
            <a:solidFill>
              <a:srgbClr val="3333CC"/>
            </a:solidFill>
            <a:ln w="47625" cap="rnd">
              <a:solidFill>
                <a:srgbClr val="3333CC"/>
              </a:solidFill>
              <a:prstDash val="solid"/>
              <a:round/>
            </a:ln>
          </p:spPr>
          <p:txBody>
            <a:bodyPr/>
            <a:lstStyle>
              <a:defPPr>
                <a:defRPr kern="1200" smtId="4294967295"/>
              </a:defPPr>
            </a:lstStyle>
            <a:p>
              <a:endParaRPr lang="en-US"/>
            </a:p>
          </p:txBody>
        </p:sp>
        <p:sp>
          <p:nvSpPr>
            <p:cNvPr id="2291" name="Rectangle 729"/>
            <p:cNvSpPr>
              <a:spLocks noChangeArrowheads="1"/>
            </p:cNvSpPr>
            <p:nvPr/>
          </p:nvSpPr>
          <p:spPr bwMode="auto">
            <a:xfrm>
              <a:off x="16549" y="16994"/>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2" name="Rectangle 730"/>
            <p:cNvSpPr>
              <a:spLocks noChangeArrowheads="1"/>
            </p:cNvSpPr>
            <p:nvPr/>
          </p:nvSpPr>
          <p:spPr bwMode="auto">
            <a:xfrm>
              <a:off x="16715" y="16678"/>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3" name="Rectangle 731"/>
            <p:cNvSpPr>
              <a:spLocks noChangeArrowheads="1"/>
            </p:cNvSpPr>
            <p:nvPr/>
          </p:nvSpPr>
          <p:spPr bwMode="auto">
            <a:xfrm>
              <a:off x="16872" y="16708"/>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4" name="Rectangle 732"/>
            <p:cNvSpPr>
              <a:spLocks noChangeArrowheads="1"/>
            </p:cNvSpPr>
            <p:nvPr/>
          </p:nvSpPr>
          <p:spPr bwMode="auto">
            <a:xfrm>
              <a:off x="17038" y="16257"/>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5" name="Rectangle 733"/>
            <p:cNvSpPr>
              <a:spLocks noChangeArrowheads="1"/>
            </p:cNvSpPr>
            <p:nvPr/>
          </p:nvSpPr>
          <p:spPr bwMode="auto">
            <a:xfrm>
              <a:off x="17196" y="1665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6" name="Rectangle 734"/>
            <p:cNvSpPr>
              <a:spLocks noChangeArrowheads="1"/>
            </p:cNvSpPr>
            <p:nvPr/>
          </p:nvSpPr>
          <p:spPr bwMode="auto">
            <a:xfrm>
              <a:off x="17519" y="17009"/>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7" name="Rectangle 735"/>
            <p:cNvSpPr>
              <a:spLocks noChangeArrowheads="1"/>
            </p:cNvSpPr>
            <p:nvPr/>
          </p:nvSpPr>
          <p:spPr bwMode="auto">
            <a:xfrm>
              <a:off x="17677" y="16919"/>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8" name="Rectangle 736"/>
            <p:cNvSpPr>
              <a:spLocks noChangeArrowheads="1"/>
            </p:cNvSpPr>
            <p:nvPr/>
          </p:nvSpPr>
          <p:spPr bwMode="auto">
            <a:xfrm>
              <a:off x="17842" y="16881"/>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299" name="Rectangle 737"/>
            <p:cNvSpPr>
              <a:spLocks noChangeArrowheads="1"/>
            </p:cNvSpPr>
            <p:nvPr/>
          </p:nvSpPr>
          <p:spPr bwMode="auto">
            <a:xfrm>
              <a:off x="18000" y="16844"/>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0" name="Rectangle 738"/>
            <p:cNvSpPr>
              <a:spLocks noChangeArrowheads="1"/>
            </p:cNvSpPr>
            <p:nvPr/>
          </p:nvSpPr>
          <p:spPr bwMode="auto">
            <a:xfrm>
              <a:off x="18166" y="16971"/>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1" name="Rectangle 739"/>
            <p:cNvSpPr>
              <a:spLocks noChangeArrowheads="1"/>
            </p:cNvSpPr>
            <p:nvPr/>
          </p:nvSpPr>
          <p:spPr bwMode="auto">
            <a:xfrm>
              <a:off x="18323" y="16821"/>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2" name="Rectangle 740"/>
            <p:cNvSpPr>
              <a:spLocks noChangeArrowheads="1"/>
            </p:cNvSpPr>
            <p:nvPr/>
          </p:nvSpPr>
          <p:spPr bwMode="auto">
            <a:xfrm>
              <a:off x="18639" y="1655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3" name="Rectangle 741"/>
            <p:cNvSpPr>
              <a:spLocks noChangeArrowheads="1"/>
            </p:cNvSpPr>
            <p:nvPr/>
          </p:nvSpPr>
          <p:spPr bwMode="auto">
            <a:xfrm>
              <a:off x="18797" y="16453"/>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4" name="Rectangle 742"/>
            <p:cNvSpPr>
              <a:spLocks noChangeArrowheads="1"/>
            </p:cNvSpPr>
            <p:nvPr/>
          </p:nvSpPr>
          <p:spPr bwMode="auto">
            <a:xfrm>
              <a:off x="18963" y="16528"/>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5" name="Rectangle 743"/>
            <p:cNvSpPr>
              <a:spLocks noChangeArrowheads="1"/>
            </p:cNvSpPr>
            <p:nvPr/>
          </p:nvSpPr>
          <p:spPr bwMode="auto">
            <a:xfrm>
              <a:off x="19120" y="16844"/>
              <a:ext cx="61"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6" name="Rectangle 744"/>
            <p:cNvSpPr>
              <a:spLocks noChangeArrowheads="1"/>
            </p:cNvSpPr>
            <p:nvPr/>
          </p:nvSpPr>
          <p:spPr bwMode="auto">
            <a:xfrm>
              <a:off x="19278" y="16987"/>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7" name="Rectangle 745"/>
            <p:cNvSpPr>
              <a:spLocks noChangeArrowheads="1"/>
            </p:cNvSpPr>
            <p:nvPr/>
          </p:nvSpPr>
          <p:spPr bwMode="auto">
            <a:xfrm>
              <a:off x="19444" y="16678"/>
              <a:ext cx="52"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8" name="Rectangle 746"/>
            <p:cNvSpPr>
              <a:spLocks noChangeArrowheads="1"/>
            </p:cNvSpPr>
            <p:nvPr/>
          </p:nvSpPr>
          <p:spPr bwMode="auto">
            <a:xfrm>
              <a:off x="19767" y="1655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09" name="Rectangle 747"/>
            <p:cNvSpPr>
              <a:spLocks noChangeArrowheads="1"/>
            </p:cNvSpPr>
            <p:nvPr/>
          </p:nvSpPr>
          <p:spPr bwMode="auto">
            <a:xfrm>
              <a:off x="19925" y="16445"/>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0" name="Rectangle 748"/>
            <p:cNvSpPr>
              <a:spLocks noChangeArrowheads="1"/>
            </p:cNvSpPr>
            <p:nvPr/>
          </p:nvSpPr>
          <p:spPr bwMode="auto">
            <a:xfrm>
              <a:off x="20090" y="16874"/>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1" name="Rectangle 749"/>
            <p:cNvSpPr>
              <a:spLocks noChangeArrowheads="1"/>
            </p:cNvSpPr>
            <p:nvPr/>
          </p:nvSpPr>
          <p:spPr bwMode="auto">
            <a:xfrm>
              <a:off x="20248" y="16791"/>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2" name="Rectangle 750"/>
            <p:cNvSpPr>
              <a:spLocks noChangeArrowheads="1"/>
            </p:cNvSpPr>
            <p:nvPr/>
          </p:nvSpPr>
          <p:spPr bwMode="auto">
            <a:xfrm>
              <a:off x="20406" y="1665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3" name="Rectangle 751"/>
            <p:cNvSpPr>
              <a:spLocks noChangeArrowheads="1"/>
            </p:cNvSpPr>
            <p:nvPr/>
          </p:nvSpPr>
          <p:spPr bwMode="auto">
            <a:xfrm>
              <a:off x="20571" y="16889"/>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4" name="Rectangle 752"/>
            <p:cNvSpPr>
              <a:spLocks noChangeArrowheads="1"/>
            </p:cNvSpPr>
            <p:nvPr/>
          </p:nvSpPr>
          <p:spPr bwMode="auto">
            <a:xfrm>
              <a:off x="20880" y="16144"/>
              <a:ext cx="60" cy="53"/>
            </a:xfrm>
            <a:prstGeom prst="rect">
              <a:avLst/>
            </a:prstGeom>
            <a:solidFill>
              <a:srgbClr val="00CC99"/>
            </a:solidFill>
            <a:ln w="34925" cap="rnd">
              <a:solidFill>
                <a:srgbClr val="00CC99"/>
              </a:solidFill>
              <a:miter lim="800000"/>
            </a:ln>
          </p:spPr>
          <p:txBody>
            <a:bodyPr/>
            <a:lstStyle>
              <a:defPPr>
                <a:defRPr kern="1200" smtId="4294967295"/>
              </a:defPPr>
            </a:lstStyle>
            <a:p>
              <a:endParaRPr lang="en-US"/>
            </a:p>
          </p:txBody>
        </p:sp>
        <p:sp>
          <p:nvSpPr>
            <p:cNvPr id="2315" name="Rectangle 753"/>
            <p:cNvSpPr>
              <a:spLocks noChangeArrowheads="1"/>
            </p:cNvSpPr>
            <p:nvPr/>
          </p:nvSpPr>
          <p:spPr bwMode="auto">
            <a:xfrm>
              <a:off x="21045" y="16347"/>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6" name="Rectangle 754"/>
            <p:cNvSpPr>
              <a:spLocks noChangeArrowheads="1"/>
            </p:cNvSpPr>
            <p:nvPr/>
          </p:nvSpPr>
          <p:spPr bwMode="auto">
            <a:xfrm>
              <a:off x="21203" y="16483"/>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7" name="Rectangle 755"/>
            <p:cNvSpPr>
              <a:spLocks noChangeArrowheads="1"/>
            </p:cNvSpPr>
            <p:nvPr/>
          </p:nvSpPr>
          <p:spPr bwMode="auto">
            <a:xfrm>
              <a:off x="21368" y="16092"/>
              <a:ext cx="53" cy="52"/>
            </a:xfrm>
            <a:prstGeom prst="rect">
              <a:avLst/>
            </a:prstGeom>
            <a:solidFill>
              <a:srgbClr val="00CC99"/>
            </a:solidFill>
            <a:ln w="34925" cap="rnd">
              <a:solidFill>
                <a:srgbClr val="00CC99"/>
              </a:solidFill>
              <a:miter lim="800000"/>
            </a:ln>
          </p:spPr>
          <p:txBody>
            <a:bodyPr/>
            <a:lstStyle>
              <a:defPPr>
                <a:defRPr kern="1200" smtId="4294967295"/>
              </a:defPPr>
            </a:lstStyle>
            <a:p>
              <a:endParaRPr lang="en-US"/>
            </a:p>
          </p:txBody>
        </p:sp>
        <p:sp>
          <p:nvSpPr>
            <p:cNvPr id="2318" name="Rectangle 756"/>
            <p:cNvSpPr>
              <a:spLocks noChangeArrowheads="1"/>
            </p:cNvSpPr>
            <p:nvPr/>
          </p:nvSpPr>
          <p:spPr bwMode="auto">
            <a:xfrm>
              <a:off x="21526" y="16746"/>
              <a:ext cx="60"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19" name="Rectangle 757"/>
            <p:cNvSpPr>
              <a:spLocks noChangeArrowheads="1"/>
            </p:cNvSpPr>
            <p:nvPr/>
          </p:nvSpPr>
          <p:spPr bwMode="auto">
            <a:xfrm>
              <a:off x="21692" y="16483"/>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0" name="Rectangle 758"/>
            <p:cNvSpPr>
              <a:spLocks noChangeArrowheads="1"/>
            </p:cNvSpPr>
            <p:nvPr/>
          </p:nvSpPr>
          <p:spPr bwMode="auto">
            <a:xfrm>
              <a:off x="22007" y="16610"/>
              <a:ext cx="61"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1" name="Rectangle 759"/>
            <p:cNvSpPr>
              <a:spLocks noChangeArrowheads="1"/>
            </p:cNvSpPr>
            <p:nvPr/>
          </p:nvSpPr>
          <p:spPr bwMode="auto">
            <a:xfrm>
              <a:off x="22173" y="16671"/>
              <a:ext cx="52"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2" name="Rectangle 760"/>
            <p:cNvSpPr>
              <a:spLocks noChangeArrowheads="1"/>
            </p:cNvSpPr>
            <p:nvPr/>
          </p:nvSpPr>
          <p:spPr bwMode="auto">
            <a:xfrm>
              <a:off x="22331" y="16422"/>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3" name="Rectangle 761"/>
            <p:cNvSpPr>
              <a:spLocks noChangeArrowheads="1"/>
            </p:cNvSpPr>
            <p:nvPr/>
          </p:nvSpPr>
          <p:spPr bwMode="auto">
            <a:xfrm>
              <a:off x="22496" y="16746"/>
              <a:ext cx="53" cy="52"/>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4" name="Rectangle 762"/>
            <p:cNvSpPr>
              <a:spLocks noChangeArrowheads="1"/>
            </p:cNvSpPr>
            <p:nvPr/>
          </p:nvSpPr>
          <p:spPr bwMode="auto">
            <a:xfrm>
              <a:off x="22654" y="16881"/>
              <a:ext cx="60"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sp>
          <p:nvSpPr>
            <p:cNvPr id="2325" name="Rectangle 763"/>
            <p:cNvSpPr>
              <a:spLocks noChangeArrowheads="1"/>
            </p:cNvSpPr>
            <p:nvPr/>
          </p:nvSpPr>
          <p:spPr bwMode="auto">
            <a:xfrm>
              <a:off x="22819" y="16520"/>
              <a:ext cx="53" cy="53"/>
            </a:xfrm>
            <a:prstGeom prst="rect">
              <a:avLst/>
            </a:prstGeom>
            <a:solidFill>
              <a:srgbClr val="00CC99"/>
            </a:solidFill>
            <a:ln w="47625" cap="rnd">
              <a:solidFill>
                <a:srgbClr val="00CC99"/>
              </a:solidFill>
              <a:miter lim="800000"/>
            </a:ln>
          </p:spPr>
          <p:txBody>
            <a:bodyPr/>
            <a:lstStyle>
              <a:defPPr>
                <a:defRPr kern="1200" smtId="4294967295"/>
              </a:defPPr>
            </a:lstStyle>
            <a:p>
              <a:endParaRPr lang="en-US"/>
            </a:p>
          </p:txBody>
        </p:sp>
      </p:grpSp>
      <p:sp>
        <p:nvSpPr>
          <p:cNvPr id="2080" name="Text Box 764"/>
          <p:cNvSpPr txBox="1">
            <a:spLocks noChangeArrowheads="1"/>
          </p:cNvSpPr>
          <p:nvPr/>
        </p:nvSpPr>
        <p:spPr bwMode="auto">
          <a:xfrm>
            <a:off x="33731200" y="26289000"/>
            <a:ext cx="9753600" cy="43735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71450" tIns="85725" rIns="171450" bIns="85725">
            <a:spAutoFit/>
          </a:bodyPr>
          <a:lstStyle>
            <a:defPPr>
              <a:defRPr kern="1200" smtId="4294967295"/>
            </a:defPPr>
            <a:lvl1pPr marL="342900" indent="-342900"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buFontTx/>
              <a:buAutoNum type="arabicPeriod"/>
            </a:pPr>
            <a:r>
              <a:rPr lang="en-US" sz="4200" i="1" dirty="0">
                <a:solidFill>
                  <a:srgbClr val="393939"/>
                </a:solidFill>
                <a:latin typeface="Gill Sans" pitchFamily="34" charset="0"/>
              </a:rPr>
              <a:t> You can place your organizations logos on either side of the title of the poster. Insert your text here. </a:t>
            </a:r>
          </a:p>
          <a:p>
            <a:pPr eaLnBrk="1" hangingPunct="1">
              <a:spcBef>
                <a:spcPct val="50000"/>
              </a:spcBef>
              <a:buFontTx/>
              <a:buAutoNum type="arabicPeriod"/>
            </a:pPr>
            <a:r>
              <a:rPr lang="en-US" sz="4200" i="1" dirty="0">
                <a:solidFill>
                  <a:srgbClr val="393939"/>
                </a:solidFill>
                <a:latin typeface="Gill Sans" pitchFamily="34" charset="0"/>
              </a:rPr>
              <a:t> Insert your text here. Remember to size your font to fit your information into the space. </a:t>
            </a:r>
          </a:p>
        </p:txBody>
      </p:sp>
      <p:sp>
        <p:nvSpPr>
          <p:cNvPr id="2081" name="Text Box 765"/>
          <p:cNvSpPr txBox="1">
            <a:spLocks noChangeArrowheads="1"/>
          </p:cNvSpPr>
          <p:nvPr/>
        </p:nvSpPr>
        <p:spPr bwMode="auto">
          <a:xfrm>
            <a:off x="11447463" y="12877800"/>
            <a:ext cx="9699625" cy="91409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defPPr>
              <a:defRPr kern="1200" smtId="4294967295"/>
            </a:defPPr>
            <a:lvl1pPr defTabSz="4703763" eaLnBrk="0" hangingPunct="0">
              <a:defRPr sz="3000">
                <a:solidFill>
                  <a:schemeClr val="tx1"/>
                </a:solidFill>
                <a:latin typeface="Arial"/>
              </a:defRPr>
            </a:lvl1pPr>
            <a:lvl2pPr marL="742950" indent="-285750" defTabSz="4703763" eaLnBrk="0" hangingPunct="0">
              <a:defRPr sz="3000">
                <a:solidFill>
                  <a:schemeClr val="tx1"/>
                </a:solidFill>
                <a:latin typeface="Arial"/>
              </a:defRPr>
            </a:lvl2pPr>
            <a:lvl3pPr marL="1143000" indent="-228600" defTabSz="4703763" eaLnBrk="0" hangingPunct="0">
              <a:defRPr sz="3000">
                <a:solidFill>
                  <a:schemeClr val="tx1"/>
                </a:solidFill>
                <a:latin typeface="Arial"/>
              </a:defRPr>
            </a:lvl3pPr>
            <a:lvl4pPr marL="1600200" indent="-228600" defTabSz="4703763" eaLnBrk="0" hangingPunct="0">
              <a:defRPr sz="3000">
                <a:solidFill>
                  <a:schemeClr val="tx1"/>
                </a:solidFill>
                <a:latin typeface="Arial"/>
              </a:defRPr>
            </a:lvl4pPr>
            <a:lvl5pPr marL="2057400" indent="-228600" defTabSz="4703763" eaLnBrk="0" hangingPunct="0">
              <a:defRPr sz="3000">
                <a:solidFill>
                  <a:schemeClr val="tx1"/>
                </a:solidFill>
                <a:latin typeface="Arial"/>
              </a:defRPr>
            </a:lvl5pPr>
            <a:lvl6pPr marL="2514600" indent="-228600" defTabSz="4703763" eaLnBrk="0" fontAlgn="base" hangingPunct="0">
              <a:spcBef>
                <a:spcPct val="0"/>
              </a:spcBef>
              <a:spcAft>
                <a:spcPct val="0"/>
              </a:spcAft>
              <a:defRPr sz="3000">
                <a:solidFill>
                  <a:schemeClr val="tx1"/>
                </a:solidFill>
                <a:latin typeface="Arial"/>
              </a:defRPr>
            </a:lvl6pPr>
            <a:lvl7pPr marL="2971800" indent="-228600" defTabSz="4703763" eaLnBrk="0" fontAlgn="base" hangingPunct="0">
              <a:spcBef>
                <a:spcPct val="0"/>
              </a:spcBef>
              <a:spcAft>
                <a:spcPct val="0"/>
              </a:spcAft>
              <a:defRPr sz="3000">
                <a:solidFill>
                  <a:schemeClr val="tx1"/>
                </a:solidFill>
                <a:latin typeface="Arial"/>
              </a:defRPr>
            </a:lvl7pPr>
            <a:lvl8pPr marL="3429000" indent="-228600" defTabSz="4703763" eaLnBrk="0" fontAlgn="base" hangingPunct="0">
              <a:spcBef>
                <a:spcPct val="0"/>
              </a:spcBef>
              <a:spcAft>
                <a:spcPct val="0"/>
              </a:spcAft>
              <a:defRPr sz="3000">
                <a:solidFill>
                  <a:schemeClr val="tx1"/>
                </a:solidFill>
                <a:latin typeface="Arial"/>
              </a:defRPr>
            </a:lvl8pPr>
            <a:lvl9pPr marL="3886200" indent="-228600" defTabSz="4703763" eaLnBrk="0" fontAlgn="base" hangingPunct="0">
              <a:spcBef>
                <a:spcPct val="0"/>
              </a:spcBef>
              <a:spcAft>
                <a:spcPct val="0"/>
              </a:spcAft>
              <a:defRPr sz="3000">
                <a:solidFill>
                  <a:schemeClr val="tx1"/>
                </a:solidFill>
                <a:latin typeface="Arial"/>
              </a:defRPr>
            </a:lvl9pPr>
          </a:lstStyle>
          <a:p>
            <a:pPr eaLnBrk="1" hangingPunct="1">
              <a:spcBef>
                <a:spcPct val="50000"/>
              </a:spcBef>
            </a:pPr>
            <a:r>
              <a:rPr lang="en-US" sz="4200" i="1" dirty="0">
                <a:solidFill>
                  <a:srgbClr val="393939"/>
                </a:solidFill>
                <a:latin typeface="Gill Sans" pitchFamily="34" charset="0"/>
              </a:rPr>
              <a:t>Insert your text here. Remember, you can adjust the font size to fit your text. Insert your text here. You can place your organizations logos on either side of the title of the poster. Insert your text here. You can place your organizations logos on either side of the title of the poster. Insert your text here. Remember to size your font to fit your information into the space. The larger your font, the easier it will be for others to read your poster. Insert your text here. Remember to size your font to fit your information into the space. The larger your font, the easier it will be for others to read your poster. </a:t>
            </a:r>
          </a:p>
        </p:txBody>
      </p:sp>
      <p:pic>
        <p:nvPicPr>
          <p:cNvPr id="3" name="Picture 2" descr="galvaniz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602942"/>
            <a:ext cx="1524000" cy="2826058"/>
          </a:xfrm>
          <a:prstGeom prst="rect">
            <a:avLst/>
          </a:prstGeom>
        </p:spPr>
      </p:pic>
      <p:sp>
        <p:nvSpPr>
          <p:cNvPr id="377" name="Rectangle 376"/>
          <p:cNvSpPr/>
          <p:nvPr/>
        </p:nvSpPr>
        <p:spPr>
          <a:xfrm>
            <a:off x="-13417535" y="9454486"/>
            <a:ext cx="8526257" cy="1569660"/>
          </a:xfrm>
          <a:prstGeom prst="rect">
            <a:avLst/>
          </a:prstGeom>
        </p:spPr>
        <p:txBody>
          <a:bodyPr wrap="square">
            <a:spAutoFit/>
          </a:bodyPr>
          <a:lstStyle/>
          <a:p>
            <a:pPr marL="91440" lvl="1">
              <a:spcBef>
                <a:spcPts val="1500"/>
              </a:spcBef>
            </a:pPr>
            <a:r>
              <a:rPr lang="en-US" sz="4800" dirty="0">
                <a:solidFill>
                  <a:srgbClr val="393939"/>
                </a:solidFill>
                <a:latin typeface="Gill Sans" pitchFamily="34" charset="0"/>
              </a:rPr>
              <a:t>D</a:t>
            </a:r>
            <a:r>
              <a:rPr lang="en-US" sz="4800" dirty="0" smtClean="0">
                <a:solidFill>
                  <a:srgbClr val="393939"/>
                </a:solidFill>
                <a:latin typeface="Gill Sans" pitchFamily="34" charset="0"/>
              </a:rPr>
              <a:t>ata </a:t>
            </a:r>
            <a:r>
              <a:rPr lang="en-US" sz="4800" dirty="0">
                <a:solidFill>
                  <a:srgbClr val="393939"/>
                </a:solidFill>
                <a:latin typeface="Gill Sans" pitchFamily="34" charset="0"/>
              </a:rPr>
              <a:t>S</a:t>
            </a:r>
            <a:r>
              <a:rPr lang="en-US" sz="4800" dirty="0" smtClean="0">
                <a:solidFill>
                  <a:srgbClr val="393939"/>
                </a:solidFill>
                <a:latin typeface="Gill Sans" pitchFamily="34" charset="0"/>
              </a:rPr>
              <a:t>cience is  a constant search for more labeled data.  </a:t>
            </a:r>
            <a:endParaRPr lang="en-US" sz="4800" dirty="0">
              <a:solidFill>
                <a:srgbClr val="393939"/>
              </a:solidFill>
              <a:latin typeface="Gill Sans" pitchFamily="34" charset="0"/>
            </a:endParaRPr>
          </a:p>
        </p:txBody>
      </p:sp>
    </p:spTree>
    <p:extLst>
      <p:ext uri="{BB962C8B-B14F-4D97-AF65-F5344CB8AC3E}">
        <p14:creationId xmlns:p14="http://schemas.microsoft.com/office/powerpoint/2010/main" val="225351275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563244891"/>
              </p:ext>
            </p:extLst>
          </p:nvPr>
        </p:nvGraphicFramePr>
        <p:xfrm>
          <a:off x="1828800" y="1371600"/>
          <a:ext cx="5943600" cy="3505200"/>
        </p:xfrm>
        <a:graphic>
          <a:graphicData uri="http://schemas.openxmlformats.org/drawingml/2006/table">
            <a:tbl>
              <a:tblPr firstRow="1" bandRow="1">
                <a:tableStyleId>{5A111915-BE36-4E01-A7E5-04B1672EAD32}</a:tableStyleId>
              </a:tblPr>
              <a:tblGrid>
                <a:gridCol w="1543050"/>
                <a:gridCol w="1543050"/>
                <a:gridCol w="1543050"/>
                <a:gridCol w="1314450"/>
              </a:tblGrid>
              <a:tr h="370840">
                <a:tc>
                  <a:txBody>
                    <a:bodyPr/>
                    <a:lstStyle/>
                    <a:p>
                      <a:pPr algn="ctr"/>
                      <a:r>
                        <a:rPr lang="en-US" sz="4000" dirty="0" smtClean="0"/>
                        <a:t>R</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l-GR" sz="4000" dirty="0" smtClean="0"/>
                        <a:t>Θ</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l-GR" sz="4000" dirty="0" smtClean="0"/>
                        <a:t>α</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c>
                  <a:txBody>
                    <a:bodyPr/>
                    <a:lstStyle/>
                    <a:p>
                      <a:pPr algn="ctr"/>
                      <a:r>
                        <a:rPr lang="en-US" sz="4000" dirty="0" err="1" smtClean="0"/>
                        <a:t>Img</a:t>
                      </a: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C939F"/>
                    </a:solidFill>
                  </a:tcPr>
                </a:tc>
              </a:tr>
              <a:tr h="370840">
                <a:tc>
                  <a:txBody>
                    <a:bodyPr/>
                    <a:lstStyle/>
                    <a:p>
                      <a:pPr algn="ctr"/>
                      <a:r>
                        <a:rPr lang="en-US" sz="4000" dirty="0" smtClean="0"/>
                        <a:t>15.6</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170.0</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22.5</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97</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180.5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19.4</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269</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4000" dirty="0" smtClean="0"/>
                        <a:t>185.0</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algn="ctr"/>
                      <a:r>
                        <a:rPr lang="en-US" sz="4000" dirty="0" smtClean="0"/>
                        <a:t>29.8</a:t>
                      </a:r>
                      <a:endParaRPr lang="en-US" sz="4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000" dirty="0" smtClean="0"/>
                        <a:t>305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4000" dirty="0" smtClean="0"/>
                        <a:t>172.5</a:t>
                      </a:r>
                      <a:endParaRPr lang="en-US" sz="4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40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grpSp>
        <p:nvGrpSpPr>
          <p:cNvPr id="18" name="Group 17"/>
          <p:cNvGrpSpPr/>
          <p:nvPr/>
        </p:nvGrpSpPr>
        <p:grpSpPr>
          <a:xfrm>
            <a:off x="6858000" y="2185986"/>
            <a:ext cx="479425" cy="478632"/>
            <a:chOff x="19932650" y="8610600"/>
            <a:chExt cx="479425" cy="478632"/>
          </a:xfrm>
        </p:grpSpPr>
        <p:sp>
          <p:nvSpPr>
            <p:cNvPr id="3" name="Rectangle 2"/>
            <p:cNvSpPr/>
            <p:nvPr/>
          </p:nvSpPr>
          <p:spPr bwMode="auto">
            <a:xfrm>
              <a:off x="20040600" y="8610600"/>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20119975" y="8813007"/>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9932650" y="8739188"/>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7" name="Group 16"/>
          <p:cNvGrpSpPr/>
          <p:nvPr/>
        </p:nvGrpSpPr>
        <p:grpSpPr>
          <a:xfrm>
            <a:off x="6765925" y="3050381"/>
            <a:ext cx="663575" cy="350044"/>
            <a:chOff x="19748500" y="9474995"/>
            <a:chExt cx="663575" cy="350044"/>
          </a:xfrm>
        </p:grpSpPr>
        <p:sp>
          <p:nvSpPr>
            <p:cNvPr id="7" name="Rectangle 6"/>
            <p:cNvSpPr/>
            <p:nvPr/>
          </p:nvSpPr>
          <p:spPr bwMode="auto">
            <a:xfrm>
              <a:off x="20119975" y="9548814"/>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9932650" y="9474995"/>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19748500" y="9548814"/>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6" name="Group 15"/>
          <p:cNvGrpSpPr/>
          <p:nvPr/>
        </p:nvGrpSpPr>
        <p:grpSpPr>
          <a:xfrm>
            <a:off x="6859587" y="3602832"/>
            <a:ext cx="476250" cy="478632"/>
            <a:chOff x="20040600" y="10027446"/>
            <a:chExt cx="476250" cy="478632"/>
          </a:xfrm>
        </p:grpSpPr>
        <p:sp>
          <p:nvSpPr>
            <p:cNvPr id="10" name="Rectangle 9"/>
            <p:cNvSpPr/>
            <p:nvPr/>
          </p:nvSpPr>
          <p:spPr bwMode="auto">
            <a:xfrm>
              <a:off x="20224750" y="10128653"/>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0040600" y="10027446"/>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0119975" y="10229853"/>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5" name="Group 14"/>
          <p:cNvGrpSpPr/>
          <p:nvPr/>
        </p:nvGrpSpPr>
        <p:grpSpPr>
          <a:xfrm>
            <a:off x="6780212" y="4246962"/>
            <a:ext cx="635000" cy="478632"/>
            <a:chOff x="20040600" y="10671576"/>
            <a:chExt cx="635000" cy="478632"/>
          </a:xfrm>
        </p:grpSpPr>
        <p:sp>
          <p:nvSpPr>
            <p:cNvPr id="13" name="Rectangle 12"/>
            <p:cNvSpPr/>
            <p:nvPr/>
          </p:nvSpPr>
          <p:spPr bwMode="auto">
            <a:xfrm>
              <a:off x="20040600" y="10671576"/>
              <a:ext cx="292100" cy="276225"/>
            </a:xfrm>
            <a:prstGeom prst="rect">
              <a:avLst/>
            </a:prstGeom>
            <a:solidFill>
              <a:srgbClr val="C0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 name="Rectangle 13"/>
            <p:cNvSpPr/>
            <p:nvPr/>
          </p:nvSpPr>
          <p:spPr bwMode="auto">
            <a:xfrm>
              <a:off x="20119975" y="10873983"/>
              <a:ext cx="292100" cy="276225"/>
            </a:xfrm>
            <a:prstGeom prst="rect">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20383500" y="10772779"/>
              <a:ext cx="292100" cy="276225"/>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grpSp>
        <p:nvGrpSpPr>
          <p:cNvPr id="175" name="Group 174"/>
          <p:cNvGrpSpPr/>
          <p:nvPr/>
        </p:nvGrpSpPr>
        <p:grpSpPr>
          <a:xfrm>
            <a:off x="2286000" y="7162800"/>
            <a:ext cx="9474997" cy="14283631"/>
            <a:chOff x="2286000" y="7162800"/>
            <a:chExt cx="9474997" cy="14283631"/>
          </a:xfrm>
        </p:grpSpPr>
        <p:sp>
          <p:nvSpPr>
            <p:cNvPr id="19" name="Oval 18"/>
            <p:cNvSpPr/>
            <p:nvPr/>
          </p:nvSpPr>
          <p:spPr bwMode="auto">
            <a:xfrm>
              <a:off x="2286000" y="7162800"/>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0" name="Oval 19"/>
            <p:cNvSpPr/>
            <p:nvPr/>
          </p:nvSpPr>
          <p:spPr bwMode="auto">
            <a:xfrm>
              <a:off x="2286000" y="9618047"/>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1" name="Oval 20"/>
            <p:cNvSpPr/>
            <p:nvPr/>
          </p:nvSpPr>
          <p:spPr bwMode="auto">
            <a:xfrm>
              <a:off x="2286000" y="12073294"/>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2" name="Oval 21"/>
            <p:cNvSpPr/>
            <p:nvPr/>
          </p:nvSpPr>
          <p:spPr bwMode="auto">
            <a:xfrm>
              <a:off x="2286000" y="14528541"/>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3" name="Oval 22"/>
            <p:cNvSpPr/>
            <p:nvPr/>
          </p:nvSpPr>
          <p:spPr bwMode="auto">
            <a:xfrm>
              <a:off x="2286000" y="1698378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4" name="Oval 23"/>
            <p:cNvSpPr/>
            <p:nvPr/>
          </p:nvSpPr>
          <p:spPr bwMode="auto">
            <a:xfrm>
              <a:off x="2286000" y="19439034"/>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5" name="Oval 24"/>
            <p:cNvSpPr/>
            <p:nvPr/>
          </p:nvSpPr>
          <p:spPr bwMode="auto">
            <a:xfrm>
              <a:off x="6019800" y="961804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6" name="Oval 25"/>
            <p:cNvSpPr/>
            <p:nvPr/>
          </p:nvSpPr>
          <p:spPr bwMode="auto">
            <a:xfrm>
              <a:off x="6019800" y="12073295"/>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7" name="Oval 26"/>
            <p:cNvSpPr/>
            <p:nvPr/>
          </p:nvSpPr>
          <p:spPr bwMode="auto">
            <a:xfrm>
              <a:off x="6019800" y="14528542"/>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8" name="Oval 27"/>
            <p:cNvSpPr/>
            <p:nvPr/>
          </p:nvSpPr>
          <p:spPr bwMode="auto">
            <a:xfrm>
              <a:off x="6019800" y="16983788"/>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9" name="Oval 28"/>
            <p:cNvSpPr/>
            <p:nvPr/>
          </p:nvSpPr>
          <p:spPr bwMode="auto">
            <a:xfrm>
              <a:off x="9753600" y="10896600"/>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30" name="Oval 29"/>
            <p:cNvSpPr/>
            <p:nvPr/>
          </p:nvSpPr>
          <p:spPr bwMode="auto">
            <a:xfrm>
              <a:off x="9753600" y="13351847"/>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31" name="Oval 30"/>
            <p:cNvSpPr/>
            <p:nvPr/>
          </p:nvSpPr>
          <p:spPr bwMode="auto">
            <a:xfrm>
              <a:off x="9753600" y="15807093"/>
              <a:ext cx="2007397" cy="2007397"/>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33" name="Straight Connector 32"/>
            <p:cNvCxnSpPr>
              <a:stCxn id="19" idx="6"/>
              <a:endCxn id="25" idx="2"/>
            </p:cNvCxnSpPr>
            <p:nvPr/>
          </p:nvCxnSpPr>
          <p:spPr bwMode="auto">
            <a:xfrm>
              <a:off x="4293397" y="8166499"/>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5" name="Straight Connector 34"/>
            <p:cNvCxnSpPr>
              <a:stCxn id="19" idx="6"/>
              <a:endCxn id="26" idx="2"/>
            </p:cNvCxnSpPr>
            <p:nvPr/>
          </p:nvCxnSpPr>
          <p:spPr bwMode="auto">
            <a:xfrm>
              <a:off x="4293397" y="8166499"/>
              <a:ext cx="1726403" cy="49104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 name="Straight Connector 36"/>
            <p:cNvCxnSpPr>
              <a:stCxn id="19" idx="6"/>
              <a:endCxn id="27" idx="2"/>
            </p:cNvCxnSpPr>
            <p:nvPr/>
          </p:nvCxnSpPr>
          <p:spPr bwMode="auto">
            <a:xfrm>
              <a:off x="4293397" y="8166499"/>
              <a:ext cx="1726403" cy="73657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 name="Straight Connector 38"/>
            <p:cNvCxnSpPr>
              <a:stCxn id="19" idx="6"/>
              <a:endCxn id="28" idx="2"/>
            </p:cNvCxnSpPr>
            <p:nvPr/>
          </p:nvCxnSpPr>
          <p:spPr bwMode="auto">
            <a:xfrm>
              <a:off x="4293397" y="8166499"/>
              <a:ext cx="1726403" cy="98209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 name="Straight Connector 40"/>
            <p:cNvCxnSpPr>
              <a:stCxn id="20" idx="6"/>
              <a:endCxn id="25" idx="2"/>
            </p:cNvCxnSpPr>
            <p:nvPr/>
          </p:nvCxnSpPr>
          <p:spPr bwMode="auto">
            <a:xfrm>
              <a:off x="4293397" y="10621746"/>
              <a:ext cx="1726403"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 name="Straight Connector 42"/>
            <p:cNvCxnSpPr>
              <a:stCxn id="21" idx="6"/>
              <a:endCxn id="26" idx="2"/>
            </p:cNvCxnSpPr>
            <p:nvPr/>
          </p:nvCxnSpPr>
          <p:spPr bwMode="auto">
            <a:xfrm>
              <a:off x="4293397" y="13076993"/>
              <a:ext cx="1726403" cy="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 name="Straight Connector 44"/>
            <p:cNvCxnSpPr>
              <a:stCxn id="20" idx="6"/>
              <a:endCxn id="26" idx="2"/>
            </p:cNvCxnSpPr>
            <p:nvPr/>
          </p:nvCxnSpPr>
          <p:spPr bwMode="auto">
            <a:xfrm>
              <a:off x="4293397" y="10621746"/>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 name="Straight Connector 46"/>
            <p:cNvCxnSpPr>
              <a:stCxn id="20" idx="6"/>
              <a:endCxn id="27" idx="2"/>
            </p:cNvCxnSpPr>
            <p:nvPr/>
          </p:nvCxnSpPr>
          <p:spPr bwMode="auto">
            <a:xfrm>
              <a:off x="4293397" y="10621746"/>
              <a:ext cx="1726403" cy="49104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9" name="Straight Connector 48"/>
            <p:cNvCxnSpPr>
              <a:stCxn id="20" idx="6"/>
              <a:endCxn id="28" idx="2"/>
            </p:cNvCxnSpPr>
            <p:nvPr/>
          </p:nvCxnSpPr>
          <p:spPr bwMode="auto">
            <a:xfrm>
              <a:off x="4293397" y="10621746"/>
              <a:ext cx="1726403" cy="73657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 name="Straight Connector 50"/>
            <p:cNvCxnSpPr>
              <a:stCxn id="21" idx="6"/>
              <a:endCxn id="25" idx="2"/>
            </p:cNvCxnSpPr>
            <p:nvPr/>
          </p:nvCxnSpPr>
          <p:spPr bwMode="auto">
            <a:xfrm flipV="1">
              <a:off x="4293397" y="10621747"/>
              <a:ext cx="1726403" cy="2455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 name="Straight Connector 52"/>
            <p:cNvCxnSpPr>
              <a:stCxn id="21" idx="6"/>
              <a:endCxn id="27" idx="2"/>
            </p:cNvCxnSpPr>
            <p:nvPr/>
          </p:nvCxnSpPr>
          <p:spPr bwMode="auto">
            <a:xfrm>
              <a:off x="4293397" y="13076993"/>
              <a:ext cx="1726403" cy="245524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Connector 54"/>
            <p:cNvCxnSpPr>
              <a:stCxn id="21" idx="6"/>
              <a:endCxn id="28" idx="2"/>
            </p:cNvCxnSpPr>
            <p:nvPr/>
          </p:nvCxnSpPr>
          <p:spPr bwMode="auto">
            <a:xfrm>
              <a:off x="4293397" y="13076993"/>
              <a:ext cx="1726403" cy="491049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Straight Connector 56"/>
            <p:cNvCxnSpPr>
              <a:endCxn id="25" idx="2"/>
            </p:cNvCxnSpPr>
            <p:nvPr/>
          </p:nvCxnSpPr>
          <p:spPr bwMode="auto">
            <a:xfrm flipV="1">
              <a:off x="4293397" y="10621747"/>
              <a:ext cx="1726403" cy="47374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 name="Straight Connector 58"/>
            <p:cNvCxnSpPr>
              <a:endCxn id="26" idx="2"/>
            </p:cNvCxnSpPr>
            <p:nvPr/>
          </p:nvCxnSpPr>
          <p:spPr bwMode="auto">
            <a:xfrm flipV="1">
              <a:off x="4293397" y="13076994"/>
              <a:ext cx="1726403" cy="22822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1" name="Straight Connector 60"/>
            <p:cNvCxnSpPr>
              <a:endCxn id="27" idx="2"/>
            </p:cNvCxnSpPr>
            <p:nvPr/>
          </p:nvCxnSpPr>
          <p:spPr bwMode="auto">
            <a:xfrm>
              <a:off x="4293397" y="15359244"/>
              <a:ext cx="1726403" cy="1729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5" name="Straight Connector 64"/>
            <p:cNvCxnSpPr>
              <a:endCxn id="28" idx="2"/>
            </p:cNvCxnSpPr>
            <p:nvPr/>
          </p:nvCxnSpPr>
          <p:spPr bwMode="auto">
            <a:xfrm>
              <a:off x="4293397" y="15359244"/>
              <a:ext cx="1726403" cy="262824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7" name="Straight Connector 66"/>
            <p:cNvCxnSpPr/>
            <p:nvPr/>
          </p:nvCxnSpPr>
          <p:spPr bwMode="auto">
            <a:xfrm flipV="1">
              <a:off x="4293397" y="10896600"/>
              <a:ext cx="1726403" cy="691789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Connector 68"/>
            <p:cNvCxnSpPr>
              <a:endCxn id="26" idx="2"/>
            </p:cNvCxnSpPr>
            <p:nvPr/>
          </p:nvCxnSpPr>
          <p:spPr bwMode="auto">
            <a:xfrm flipV="1">
              <a:off x="4293397" y="13076994"/>
              <a:ext cx="1726403" cy="473749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1" name="Straight Connector 70"/>
            <p:cNvCxnSpPr/>
            <p:nvPr/>
          </p:nvCxnSpPr>
          <p:spPr bwMode="auto">
            <a:xfrm flipV="1">
              <a:off x="4293397" y="15532241"/>
              <a:ext cx="1726403" cy="228224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3" name="Straight Connector 72"/>
            <p:cNvCxnSpPr>
              <a:endCxn id="28" idx="2"/>
            </p:cNvCxnSpPr>
            <p:nvPr/>
          </p:nvCxnSpPr>
          <p:spPr bwMode="auto">
            <a:xfrm>
              <a:off x="4293397" y="17814490"/>
              <a:ext cx="1726403" cy="17299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5" name="Straight Connector 74"/>
            <p:cNvCxnSpPr>
              <a:stCxn id="24" idx="6"/>
              <a:endCxn id="28" idx="2"/>
            </p:cNvCxnSpPr>
            <p:nvPr/>
          </p:nvCxnSpPr>
          <p:spPr bwMode="auto">
            <a:xfrm flipV="1">
              <a:off x="4293397" y="17987487"/>
              <a:ext cx="1726403" cy="245524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7" name="Straight Connector 76"/>
            <p:cNvCxnSpPr>
              <a:stCxn id="24" idx="6"/>
              <a:endCxn id="27" idx="2"/>
            </p:cNvCxnSpPr>
            <p:nvPr/>
          </p:nvCxnSpPr>
          <p:spPr bwMode="auto">
            <a:xfrm flipV="1">
              <a:off x="4293397" y="15532241"/>
              <a:ext cx="1726403" cy="491049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9" name="Straight Connector 78"/>
            <p:cNvCxnSpPr>
              <a:stCxn id="24" idx="6"/>
              <a:endCxn id="26" idx="2"/>
            </p:cNvCxnSpPr>
            <p:nvPr/>
          </p:nvCxnSpPr>
          <p:spPr bwMode="auto">
            <a:xfrm flipV="1">
              <a:off x="4293397" y="13076994"/>
              <a:ext cx="1726403" cy="736573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 name="Straight Connector 80"/>
            <p:cNvCxnSpPr>
              <a:stCxn id="24" idx="6"/>
              <a:endCxn id="25" idx="2"/>
            </p:cNvCxnSpPr>
            <p:nvPr/>
          </p:nvCxnSpPr>
          <p:spPr bwMode="auto">
            <a:xfrm flipV="1">
              <a:off x="4293397" y="10621747"/>
              <a:ext cx="1726403" cy="9820986"/>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3" name="Straight Connector 82"/>
            <p:cNvCxnSpPr>
              <a:stCxn id="25" idx="6"/>
              <a:endCxn id="29" idx="2"/>
            </p:cNvCxnSpPr>
            <p:nvPr/>
          </p:nvCxnSpPr>
          <p:spPr bwMode="auto">
            <a:xfrm>
              <a:off x="8027197" y="10621747"/>
              <a:ext cx="1726403" cy="12785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5" name="Straight Connector 84"/>
            <p:cNvCxnSpPr>
              <a:stCxn id="25" idx="6"/>
              <a:endCxn id="30" idx="2"/>
            </p:cNvCxnSpPr>
            <p:nvPr/>
          </p:nvCxnSpPr>
          <p:spPr bwMode="auto">
            <a:xfrm>
              <a:off x="8027197" y="10621747"/>
              <a:ext cx="1726403" cy="3733799"/>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 name="Straight Connector 86"/>
            <p:cNvCxnSpPr>
              <a:stCxn id="25" idx="6"/>
              <a:endCxn id="31" idx="2"/>
            </p:cNvCxnSpPr>
            <p:nvPr/>
          </p:nvCxnSpPr>
          <p:spPr bwMode="auto">
            <a:xfrm>
              <a:off x="8027197" y="10621747"/>
              <a:ext cx="1726403" cy="618904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9" name="Straight Connector 88"/>
            <p:cNvCxnSpPr>
              <a:stCxn id="26" idx="6"/>
              <a:endCxn id="29" idx="2"/>
            </p:cNvCxnSpPr>
            <p:nvPr/>
          </p:nvCxnSpPr>
          <p:spPr bwMode="auto">
            <a:xfrm flipV="1">
              <a:off x="8027197" y="11900299"/>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9" name="Straight Connector 118"/>
            <p:cNvCxnSpPr>
              <a:stCxn id="26" idx="6"/>
              <a:endCxn id="30" idx="2"/>
            </p:cNvCxnSpPr>
            <p:nvPr/>
          </p:nvCxnSpPr>
          <p:spPr bwMode="auto">
            <a:xfrm>
              <a:off x="8027197" y="13076994"/>
              <a:ext cx="1726403" cy="127855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1" name="Straight Connector 120"/>
            <p:cNvCxnSpPr>
              <a:stCxn id="26" idx="6"/>
              <a:endCxn id="31" idx="2"/>
            </p:cNvCxnSpPr>
            <p:nvPr/>
          </p:nvCxnSpPr>
          <p:spPr bwMode="auto">
            <a:xfrm>
              <a:off x="8027197" y="13076994"/>
              <a:ext cx="1726403" cy="373379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3" name="Straight Connector 122"/>
            <p:cNvCxnSpPr>
              <a:stCxn id="27" idx="6"/>
              <a:endCxn id="29" idx="2"/>
            </p:cNvCxnSpPr>
            <p:nvPr/>
          </p:nvCxnSpPr>
          <p:spPr bwMode="auto">
            <a:xfrm flipV="1">
              <a:off x="8027197" y="11900299"/>
              <a:ext cx="1726403" cy="3631942"/>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5" name="Straight Connector 124"/>
            <p:cNvCxnSpPr>
              <a:stCxn id="27" idx="6"/>
              <a:endCxn id="30" idx="2"/>
            </p:cNvCxnSpPr>
            <p:nvPr/>
          </p:nvCxnSpPr>
          <p:spPr bwMode="auto">
            <a:xfrm flipV="1">
              <a:off x="8027197" y="14355546"/>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7" name="Straight Connector 126"/>
            <p:cNvCxnSpPr>
              <a:stCxn id="27" idx="6"/>
              <a:endCxn id="31" idx="2"/>
            </p:cNvCxnSpPr>
            <p:nvPr/>
          </p:nvCxnSpPr>
          <p:spPr bwMode="auto">
            <a:xfrm>
              <a:off x="8027197" y="15532241"/>
              <a:ext cx="1726403" cy="127855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9" name="Straight Connector 128"/>
            <p:cNvCxnSpPr>
              <a:stCxn id="28" idx="6"/>
              <a:endCxn id="29" idx="2"/>
            </p:cNvCxnSpPr>
            <p:nvPr/>
          </p:nvCxnSpPr>
          <p:spPr bwMode="auto">
            <a:xfrm flipV="1">
              <a:off x="8027197" y="11900299"/>
              <a:ext cx="1726403" cy="6087188"/>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1" name="Straight Connector 130"/>
            <p:cNvCxnSpPr>
              <a:stCxn id="28" idx="6"/>
              <a:endCxn id="30" idx="2"/>
            </p:cNvCxnSpPr>
            <p:nvPr/>
          </p:nvCxnSpPr>
          <p:spPr bwMode="auto">
            <a:xfrm flipV="1">
              <a:off x="8027197" y="14355546"/>
              <a:ext cx="1726403" cy="363194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3" name="Straight Connector 132"/>
            <p:cNvCxnSpPr>
              <a:stCxn id="28" idx="6"/>
              <a:endCxn id="31" idx="2"/>
            </p:cNvCxnSpPr>
            <p:nvPr/>
          </p:nvCxnSpPr>
          <p:spPr bwMode="auto">
            <a:xfrm flipV="1">
              <a:off x="8027197" y="16810792"/>
              <a:ext cx="1726403" cy="117669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74" name="Group 173"/>
          <p:cNvGrpSpPr/>
          <p:nvPr/>
        </p:nvGrpSpPr>
        <p:grpSpPr>
          <a:xfrm>
            <a:off x="16840200" y="5850246"/>
            <a:ext cx="16192924" cy="15003202"/>
            <a:chOff x="19869948" y="5377297"/>
            <a:chExt cx="16192924" cy="15003202"/>
          </a:xfrm>
        </p:grpSpPr>
        <p:grpSp>
          <p:nvGrpSpPr>
            <p:cNvPr id="165" name="Group 164"/>
            <p:cNvGrpSpPr/>
            <p:nvPr/>
          </p:nvGrpSpPr>
          <p:grpSpPr>
            <a:xfrm rot="20459125">
              <a:off x="32363642" y="6707309"/>
              <a:ext cx="2247662" cy="1693966"/>
              <a:chOff x="33337500" y="3704038"/>
              <a:chExt cx="5156535" cy="3886259"/>
            </a:xfrm>
          </p:grpSpPr>
          <p:sp>
            <p:nvSpPr>
              <p:cNvPr id="162" name="Rectangle 161"/>
              <p:cNvSpPr/>
              <p:nvPr/>
            </p:nvSpPr>
            <p:spPr bwMode="auto">
              <a:xfrm>
                <a:off x="34290000" y="4876800"/>
                <a:ext cx="3276600" cy="1577812"/>
              </a:xfrm>
              <a:prstGeom prst="rect">
                <a:avLst/>
              </a:prstGeom>
              <a:solidFill>
                <a:srgbClr val="0070C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63" name="Rectangle 162"/>
              <p:cNvSpPr/>
              <p:nvPr/>
            </p:nvSpPr>
            <p:spPr bwMode="auto">
              <a:xfrm>
                <a:off x="33337500" y="3704038"/>
                <a:ext cx="5143500" cy="1065131"/>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64" name="Rectangle 163"/>
              <p:cNvSpPr/>
              <p:nvPr/>
            </p:nvSpPr>
            <p:spPr bwMode="auto">
              <a:xfrm>
                <a:off x="33350535" y="6525166"/>
                <a:ext cx="5143500" cy="1065131"/>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grpSp>
        <p:sp>
          <p:nvSpPr>
            <p:cNvPr id="134" name="Oval 133"/>
            <p:cNvSpPr/>
            <p:nvPr/>
          </p:nvSpPr>
          <p:spPr bwMode="auto">
            <a:xfrm>
              <a:off x="21640800" y="8159755"/>
              <a:ext cx="10515600" cy="10515600"/>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6" name="Oval 145"/>
            <p:cNvSpPr/>
            <p:nvPr/>
          </p:nvSpPr>
          <p:spPr bwMode="auto">
            <a:xfrm>
              <a:off x="22517100" y="9036055"/>
              <a:ext cx="8763000" cy="8763000"/>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49" name="Oval 148"/>
            <p:cNvSpPr/>
            <p:nvPr/>
          </p:nvSpPr>
          <p:spPr bwMode="auto">
            <a:xfrm>
              <a:off x="23435074" y="9954029"/>
              <a:ext cx="6927053" cy="6927053"/>
            </a:xfrm>
            <a:prstGeom prst="ellipse">
              <a:avLst/>
            </a:prstGeom>
            <a:solidFill>
              <a:srgbClr val="3C939F"/>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50" name="Oval 149"/>
            <p:cNvSpPr/>
            <p:nvPr/>
          </p:nvSpPr>
          <p:spPr bwMode="auto">
            <a:xfrm>
              <a:off x="24298410" y="10817365"/>
              <a:ext cx="5200381" cy="5200381"/>
            </a:xfrm>
            <a:prstGeom prst="ellipse">
              <a:avLst/>
            </a:prstGeom>
            <a:solidFill>
              <a:schemeClr val="bg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136" name="Straight Connector 135"/>
            <p:cNvCxnSpPr/>
            <p:nvPr/>
          </p:nvCxnSpPr>
          <p:spPr bwMode="auto">
            <a:xfrm>
              <a:off x="26898600" y="7620000"/>
              <a:ext cx="0" cy="1159511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8" name="Straight Connector 137"/>
            <p:cNvCxnSpPr/>
            <p:nvPr/>
          </p:nvCxnSpPr>
          <p:spPr bwMode="auto">
            <a:xfrm>
              <a:off x="21107400" y="13417555"/>
              <a:ext cx="138684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2" name="Straight Connector 151"/>
            <p:cNvCxnSpPr/>
            <p:nvPr/>
          </p:nvCxnSpPr>
          <p:spPr bwMode="auto">
            <a:xfrm flipV="1">
              <a:off x="26898600" y="5840649"/>
              <a:ext cx="8687381" cy="751120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4" name="Arc 153"/>
            <p:cNvSpPr/>
            <p:nvPr/>
          </p:nvSpPr>
          <p:spPr bwMode="auto">
            <a:xfrm>
              <a:off x="19869948" y="6323195"/>
              <a:ext cx="14057304" cy="14057304"/>
            </a:xfrm>
            <a:prstGeom prst="arc">
              <a:avLst>
                <a:gd name="adj1" fmla="val 19151964"/>
                <a:gd name="adj2" fmla="val 0"/>
              </a:avLst>
            </a:prstGeom>
            <a:no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156" name="Rectangle 155"/>
            <p:cNvSpPr/>
            <p:nvPr/>
          </p:nvSpPr>
          <p:spPr>
            <a:xfrm>
              <a:off x="33683185" y="10488556"/>
              <a:ext cx="982961" cy="1323439"/>
            </a:xfrm>
            <a:prstGeom prst="rect">
              <a:avLst/>
            </a:prstGeom>
            <a:noFill/>
          </p:spPr>
          <p:txBody>
            <a:bodyPr wrap="none">
              <a:spAutoFit/>
            </a:bodyPr>
            <a:lstStyle/>
            <a:p>
              <a:r>
                <a:rPr lang="el-GR" sz="8000" b="1" dirty="0">
                  <a:solidFill>
                    <a:srgbClr val="EA7D00"/>
                  </a:solidFill>
                </a:rPr>
                <a:t>Θ</a:t>
              </a:r>
              <a:endParaRPr lang="en-US" sz="8000" b="1" dirty="0">
                <a:solidFill>
                  <a:srgbClr val="EA7D00"/>
                </a:solidFill>
              </a:endParaRPr>
            </a:p>
          </p:txBody>
        </p:sp>
        <p:cxnSp>
          <p:nvCxnSpPr>
            <p:cNvPr id="158" name="Straight Connector 157"/>
            <p:cNvCxnSpPr/>
            <p:nvPr/>
          </p:nvCxnSpPr>
          <p:spPr bwMode="auto">
            <a:xfrm flipH="1" flipV="1">
              <a:off x="32231195" y="6323195"/>
              <a:ext cx="1296805" cy="1296805"/>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9" name="Straight Connector 158"/>
            <p:cNvCxnSpPr/>
            <p:nvPr/>
          </p:nvCxnSpPr>
          <p:spPr bwMode="auto">
            <a:xfrm flipH="1" flipV="1">
              <a:off x="25488091" y="12055042"/>
              <a:ext cx="1296805" cy="1296805"/>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0" name="Straight Connector 159"/>
            <p:cNvCxnSpPr/>
            <p:nvPr/>
          </p:nvCxnSpPr>
          <p:spPr bwMode="auto">
            <a:xfrm flipV="1">
              <a:off x="26104613" y="6854711"/>
              <a:ext cx="6629400" cy="5731847"/>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61" name="Rectangle 160"/>
            <p:cNvSpPr/>
            <p:nvPr/>
          </p:nvSpPr>
          <p:spPr>
            <a:xfrm>
              <a:off x="29875992" y="7179825"/>
              <a:ext cx="925253" cy="1323439"/>
            </a:xfrm>
            <a:prstGeom prst="rect">
              <a:avLst/>
            </a:prstGeom>
            <a:noFill/>
          </p:spPr>
          <p:txBody>
            <a:bodyPr wrap="none">
              <a:spAutoFit/>
            </a:bodyPr>
            <a:lstStyle/>
            <a:p>
              <a:r>
                <a:rPr lang="en-US" sz="8000" b="1" dirty="0" smtClean="0">
                  <a:solidFill>
                    <a:srgbClr val="EA7D00"/>
                  </a:solidFill>
                </a:rPr>
                <a:t>R</a:t>
              </a:r>
              <a:endParaRPr lang="en-US" sz="8000" b="1" dirty="0">
                <a:solidFill>
                  <a:srgbClr val="EA7D00"/>
                </a:solidFill>
              </a:endParaRPr>
            </a:p>
          </p:txBody>
        </p:sp>
        <p:cxnSp>
          <p:nvCxnSpPr>
            <p:cNvPr id="167" name="Straight Connector 166"/>
            <p:cNvCxnSpPr/>
            <p:nvPr/>
          </p:nvCxnSpPr>
          <p:spPr bwMode="auto">
            <a:xfrm flipH="1">
              <a:off x="33544142" y="6724515"/>
              <a:ext cx="2416149" cy="837396"/>
            </a:xfrm>
            <a:prstGeom prst="line">
              <a:avLst/>
            </a:prstGeom>
            <a:solidFill>
              <a:schemeClr val="accent1"/>
            </a:solidFill>
            <a:ln w="76200" cap="flat" cmpd="sng" algn="ctr">
              <a:solidFill>
                <a:srgbClr val="EA7D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72" name="Arc 171"/>
            <p:cNvSpPr/>
            <p:nvPr/>
          </p:nvSpPr>
          <p:spPr bwMode="auto">
            <a:xfrm>
              <a:off x="31393804" y="5377297"/>
              <a:ext cx="4350109" cy="4350109"/>
            </a:xfrm>
            <a:prstGeom prst="arc">
              <a:avLst>
                <a:gd name="adj1" fmla="val 19132437"/>
                <a:gd name="adj2" fmla="val 20453758"/>
              </a:avLst>
            </a:prstGeom>
            <a:no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defTabSz="4703763"/>
              <a:endParaRPr lang="en-US">
                <a:latin typeface="Arial" charset="0"/>
              </a:endParaRPr>
            </a:p>
          </p:txBody>
        </p:sp>
        <p:sp>
          <p:nvSpPr>
            <p:cNvPr id="173" name="Rectangle 172"/>
            <p:cNvSpPr/>
            <p:nvPr/>
          </p:nvSpPr>
          <p:spPr>
            <a:xfrm>
              <a:off x="35248225" y="6689851"/>
              <a:ext cx="814647" cy="1323439"/>
            </a:xfrm>
            <a:prstGeom prst="rect">
              <a:avLst/>
            </a:prstGeom>
            <a:noFill/>
          </p:spPr>
          <p:txBody>
            <a:bodyPr wrap="none">
              <a:spAutoFit/>
            </a:bodyPr>
            <a:lstStyle/>
            <a:p>
              <a:r>
                <a:rPr lang="el-GR" sz="8000" b="1" dirty="0" smtClean="0">
                  <a:solidFill>
                    <a:srgbClr val="EA7D00"/>
                  </a:solidFill>
                </a:rPr>
                <a:t>α</a:t>
              </a:r>
              <a:endParaRPr lang="en-US" sz="8000" b="1" dirty="0">
                <a:solidFill>
                  <a:srgbClr val="EA7D00"/>
                </a:solidFill>
              </a:endParaRPr>
            </a:p>
          </p:txBody>
        </p:sp>
      </p:grpSp>
    </p:spTree>
    <p:extLst>
      <p:ext uri="{BB962C8B-B14F-4D97-AF65-F5344CB8AC3E}">
        <p14:creationId xmlns:p14="http://schemas.microsoft.com/office/powerpoint/2010/main" val="167166054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Terminator 1"/>
          <p:cNvSpPr/>
          <p:nvPr/>
        </p:nvSpPr>
        <p:spPr bwMode="auto">
          <a:xfrm>
            <a:off x="4277561" y="4267200"/>
            <a:ext cx="6095999" cy="1005840"/>
          </a:xfrm>
          <a:prstGeom prst="flowChartTerminator">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ln>
                  <a:noFill/>
                </a:ln>
                <a:solidFill>
                  <a:schemeClr val="bg1"/>
                </a:solidFill>
                <a:effectLst/>
                <a:latin typeface="Arial" charset="0"/>
              </a:rPr>
              <a:t>Idea</a:t>
            </a:r>
          </a:p>
        </p:txBody>
      </p:sp>
      <p:sp>
        <p:nvSpPr>
          <p:cNvPr id="3" name="Flowchart: Decision 2"/>
          <p:cNvSpPr/>
          <p:nvPr/>
        </p:nvSpPr>
        <p:spPr bwMode="auto">
          <a:xfrm>
            <a:off x="4277561" y="578739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Labeled Data</a:t>
            </a:r>
            <a:endParaRPr lang="en-US" sz="4400" b="1" dirty="0">
              <a:solidFill>
                <a:schemeClr val="bg1"/>
              </a:solidFill>
              <a:latin typeface="Arial" charset="0"/>
            </a:endParaRPr>
          </a:p>
        </p:txBody>
      </p:sp>
      <p:cxnSp>
        <p:nvCxnSpPr>
          <p:cNvPr id="5" name="Elbow Connector 4"/>
          <p:cNvCxnSpPr>
            <a:stCxn id="3" idx="1"/>
            <a:endCxn id="2" idx="1"/>
          </p:cNvCxnSpPr>
          <p:nvPr/>
        </p:nvCxnSpPr>
        <p:spPr bwMode="auto">
          <a:xfrm rot="10800000">
            <a:off x="4277561" y="4770120"/>
            <a:ext cx="12700" cy="2038350"/>
          </a:xfrm>
          <a:prstGeom prst="bentConnector3">
            <a:avLst>
              <a:gd name="adj1" fmla="val 61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Arrow Connector 11"/>
          <p:cNvCxnSpPr>
            <a:stCxn id="2" idx="2"/>
            <a:endCxn id="3" idx="0"/>
          </p:cNvCxnSpPr>
          <p:nvPr/>
        </p:nvCxnSpPr>
        <p:spPr bwMode="auto">
          <a:xfrm>
            <a:off x="7325561" y="527304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3" name="Flowchart: Process 12"/>
          <p:cNvSpPr/>
          <p:nvPr/>
        </p:nvSpPr>
        <p:spPr bwMode="auto">
          <a:xfrm>
            <a:off x="4283911" y="8343900"/>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
        <p:nvSpPr>
          <p:cNvPr id="14" name="Flowchart: Decision 13"/>
          <p:cNvSpPr/>
          <p:nvPr/>
        </p:nvSpPr>
        <p:spPr bwMode="auto">
          <a:xfrm>
            <a:off x="4277561" y="986409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Data</a:t>
            </a:r>
            <a:endParaRPr lang="en-US" sz="4400" b="1" dirty="0">
              <a:solidFill>
                <a:schemeClr val="bg1"/>
              </a:solidFill>
              <a:latin typeface="Arial" charset="0"/>
            </a:endParaRPr>
          </a:p>
        </p:txBody>
      </p:sp>
      <p:cxnSp>
        <p:nvCxnSpPr>
          <p:cNvPr id="15" name="Straight Arrow Connector 14"/>
          <p:cNvCxnSpPr>
            <a:stCxn id="3" idx="2"/>
            <a:endCxn id="13" idx="0"/>
          </p:cNvCxnSpPr>
          <p:nvPr/>
        </p:nvCxnSpPr>
        <p:spPr bwMode="auto">
          <a:xfrm>
            <a:off x="7325561" y="782955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p:cNvCxnSpPr>
            <a:stCxn id="13" idx="2"/>
            <a:endCxn id="14" idx="0"/>
          </p:cNvCxnSpPr>
          <p:nvPr/>
        </p:nvCxnSpPr>
        <p:spPr bwMode="auto">
          <a:xfrm>
            <a:off x="7325561" y="9349740"/>
            <a:ext cx="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Elbow Connector 21"/>
          <p:cNvCxnSpPr>
            <a:stCxn id="14" idx="1"/>
            <a:endCxn id="2" idx="1"/>
          </p:cNvCxnSpPr>
          <p:nvPr/>
        </p:nvCxnSpPr>
        <p:spPr bwMode="auto">
          <a:xfrm rot="10800000">
            <a:off x="4277561" y="4770120"/>
            <a:ext cx="12700" cy="6115050"/>
          </a:xfrm>
          <a:prstGeom prst="bentConnector3">
            <a:avLst>
              <a:gd name="adj1" fmla="val 6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6" name="Flowchart: Decision 35"/>
          <p:cNvSpPr/>
          <p:nvPr/>
        </p:nvSpPr>
        <p:spPr bwMode="auto">
          <a:xfrm>
            <a:off x="4290261" y="12420600"/>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Features</a:t>
            </a:r>
            <a:endParaRPr lang="en-US" sz="4400" b="1" dirty="0">
              <a:solidFill>
                <a:schemeClr val="bg1"/>
              </a:solidFill>
              <a:latin typeface="Arial" charset="0"/>
            </a:endParaRPr>
          </a:p>
        </p:txBody>
      </p:sp>
      <p:cxnSp>
        <p:nvCxnSpPr>
          <p:cNvPr id="37" name="Straight Arrow Connector 36"/>
          <p:cNvCxnSpPr>
            <a:stCxn id="14" idx="2"/>
            <a:endCxn id="36" idx="0"/>
          </p:cNvCxnSpPr>
          <p:nvPr/>
        </p:nvCxnSpPr>
        <p:spPr bwMode="auto">
          <a:xfrm>
            <a:off x="7325561" y="11906250"/>
            <a:ext cx="12700" cy="51435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 name="Elbow Connector 37"/>
          <p:cNvCxnSpPr>
            <a:stCxn id="36" idx="1"/>
            <a:endCxn id="2" idx="1"/>
          </p:cNvCxnSpPr>
          <p:nvPr/>
        </p:nvCxnSpPr>
        <p:spPr bwMode="auto">
          <a:xfrm rot="10800000">
            <a:off x="4277561" y="4770120"/>
            <a:ext cx="12700" cy="8671560"/>
          </a:xfrm>
          <a:prstGeom prst="bentConnector3">
            <a:avLst>
              <a:gd name="adj1" fmla="val 61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7" name="TextBox 46"/>
          <p:cNvSpPr txBox="1"/>
          <p:nvPr/>
        </p:nvSpPr>
        <p:spPr>
          <a:xfrm rot="16200000">
            <a:off x="273274" y="9115514"/>
            <a:ext cx="5404493" cy="769441"/>
          </a:xfrm>
          <a:prstGeom prst="rect">
            <a:avLst/>
          </a:prstGeom>
          <a:noFill/>
        </p:spPr>
        <p:txBody>
          <a:bodyPr wrap="none" rtlCol="0">
            <a:spAutoFit/>
          </a:bodyPr>
          <a:lstStyle/>
          <a:p>
            <a:r>
              <a:rPr lang="en-US" sz="4400" dirty="0" smtClean="0"/>
              <a:t>Weeks / Months / $’s</a:t>
            </a:r>
            <a:endParaRPr lang="en-US" sz="4400" dirty="0"/>
          </a:p>
        </p:txBody>
      </p:sp>
      <p:sp>
        <p:nvSpPr>
          <p:cNvPr id="48" name="Flowchart: Terminator 47"/>
          <p:cNvSpPr/>
          <p:nvPr/>
        </p:nvSpPr>
        <p:spPr bwMode="auto">
          <a:xfrm>
            <a:off x="15675811" y="4267200"/>
            <a:ext cx="6095999" cy="1005840"/>
          </a:xfrm>
          <a:prstGeom prst="flowChartTerminator">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4703763"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ln>
                  <a:noFill/>
                </a:ln>
                <a:solidFill>
                  <a:schemeClr val="bg1"/>
                </a:solidFill>
                <a:effectLst/>
                <a:latin typeface="Arial" charset="0"/>
              </a:rPr>
              <a:t>Idea</a:t>
            </a:r>
          </a:p>
        </p:txBody>
      </p:sp>
      <p:sp>
        <p:nvSpPr>
          <p:cNvPr id="49" name="Flowchart: Decision 48"/>
          <p:cNvSpPr/>
          <p:nvPr/>
        </p:nvSpPr>
        <p:spPr bwMode="auto">
          <a:xfrm>
            <a:off x="15675811" y="5786588"/>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Labeled Data</a:t>
            </a:r>
            <a:endParaRPr lang="en-US" sz="4400" b="1" dirty="0">
              <a:solidFill>
                <a:schemeClr val="bg1"/>
              </a:solidFill>
              <a:latin typeface="Arial" charset="0"/>
            </a:endParaRPr>
          </a:p>
        </p:txBody>
      </p:sp>
      <p:cxnSp>
        <p:nvCxnSpPr>
          <p:cNvPr id="51" name="Straight Arrow Connector 50"/>
          <p:cNvCxnSpPr>
            <a:stCxn id="48" idx="2"/>
            <a:endCxn id="49" idx="0"/>
          </p:cNvCxnSpPr>
          <p:nvPr/>
        </p:nvCxnSpPr>
        <p:spPr bwMode="auto">
          <a:xfrm>
            <a:off x="18723811" y="5273040"/>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2" name="Flowchart: Process 51"/>
          <p:cNvSpPr/>
          <p:nvPr/>
        </p:nvSpPr>
        <p:spPr bwMode="auto">
          <a:xfrm>
            <a:off x="15682161" y="8342296"/>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Simulate Data</a:t>
            </a:r>
            <a:endParaRPr lang="en-US" sz="4400" b="1" dirty="0">
              <a:solidFill>
                <a:schemeClr val="bg1"/>
              </a:solidFill>
              <a:latin typeface="Arial" charset="0"/>
            </a:endParaRPr>
          </a:p>
        </p:txBody>
      </p:sp>
      <p:cxnSp>
        <p:nvCxnSpPr>
          <p:cNvPr id="54" name="Straight Arrow Connector 53"/>
          <p:cNvCxnSpPr>
            <a:stCxn id="49" idx="2"/>
            <a:endCxn id="52" idx="0"/>
          </p:cNvCxnSpPr>
          <p:nvPr/>
        </p:nvCxnSpPr>
        <p:spPr bwMode="auto">
          <a:xfrm>
            <a:off x="18723811" y="7828748"/>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5" name="Straight Arrow Connector 54"/>
          <p:cNvCxnSpPr>
            <a:stCxn id="52" idx="2"/>
            <a:endCxn id="61" idx="0"/>
          </p:cNvCxnSpPr>
          <p:nvPr/>
        </p:nvCxnSpPr>
        <p:spPr bwMode="auto">
          <a:xfrm>
            <a:off x="18723811" y="9348136"/>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60" name="TextBox 59"/>
          <p:cNvSpPr txBox="1"/>
          <p:nvPr/>
        </p:nvSpPr>
        <p:spPr>
          <a:xfrm rot="16200000">
            <a:off x="21513891" y="11580920"/>
            <a:ext cx="3446777" cy="769441"/>
          </a:xfrm>
          <a:prstGeom prst="rect">
            <a:avLst/>
          </a:prstGeom>
          <a:noFill/>
        </p:spPr>
        <p:txBody>
          <a:bodyPr wrap="none" rtlCol="0">
            <a:spAutoFit/>
          </a:bodyPr>
          <a:lstStyle/>
          <a:p>
            <a:r>
              <a:rPr lang="en-US" sz="4400" dirty="0" smtClean="0"/>
              <a:t>Hours / Days</a:t>
            </a:r>
            <a:endParaRPr lang="en-US" sz="4400" dirty="0"/>
          </a:p>
        </p:txBody>
      </p:sp>
      <p:sp>
        <p:nvSpPr>
          <p:cNvPr id="61" name="Flowchart: Process 60"/>
          <p:cNvSpPr/>
          <p:nvPr/>
        </p:nvSpPr>
        <p:spPr bwMode="auto">
          <a:xfrm>
            <a:off x="15682161" y="9861684"/>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
        <p:nvSpPr>
          <p:cNvPr id="65" name="Flowchart: Decision 64"/>
          <p:cNvSpPr/>
          <p:nvPr/>
        </p:nvSpPr>
        <p:spPr bwMode="auto">
          <a:xfrm>
            <a:off x="15675811" y="11381072"/>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Data</a:t>
            </a:r>
            <a:endParaRPr lang="en-US" sz="4400" b="1" dirty="0">
              <a:solidFill>
                <a:schemeClr val="bg1"/>
              </a:solidFill>
              <a:latin typeface="Arial" charset="0"/>
            </a:endParaRPr>
          </a:p>
        </p:txBody>
      </p:sp>
      <p:cxnSp>
        <p:nvCxnSpPr>
          <p:cNvPr id="66" name="Straight Arrow Connector 65"/>
          <p:cNvCxnSpPr>
            <a:stCxn id="61" idx="2"/>
            <a:endCxn id="65" idx="0"/>
          </p:cNvCxnSpPr>
          <p:nvPr/>
        </p:nvCxnSpPr>
        <p:spPr bwMode="auto">
          <a:xfrm>
            <a:off x="18723811" y="10867524"/>
            <a:ext cx="0" cy="513548"/>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0" name="Elbow Connector 69"/>
          <p:cNvCxnSpPr>
            <a:stCxn id="65" idx="3"/>
            <a:endCxn id="52" idx="3"/>
          </p:cNvCxnSpPr>
          <p:nvPr/>
        </p:nvCxnSpPr>
        <p:spPr bwMode="auto">
          <a:xfrm flipH="1" flipV="1">
            <a:off x="21765460" y="8845216"/>
            <a:ext cx="6350" cy="3556936"/>
          </a:xfrm>
          <a:prstGeom prst="bentConnector3">
            <a:avLst>
              <a:gd name="adj1" fmla="val -15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5" name="Flowchart: Decision 74"/>
          <p:cNvSpPr/>
          <p:nvPr/>
        </p:nvSpPr>
        <p:spPr bwMode="auto">
          <a:xfrm>
            <a:off x="15675811" y="13936779"/>
            <a:ext cx="6095999" cy="2042160"/>
          </a:xfrm>
          <a:prstGeom prst="flowChartDecision">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Enough Features</a:t>
            </a:r>
            <a:endParaRPr lang="en-US" sz="4400" b="1" dirty="0">
              <a:solidFill>
                <a:schemeClr val="bg1"/>
              </a:solidFill>
              <a:latin typeface="Arial" charset="0"/>
            </a:endParaRPr>
          </a:p>
        </p:txBody>
      </p:sp>
      <p:cxnSp>
        <p:nvCxnSpPr>
          <p:cNvPr id="76" name="Straight Arrow Connector 75"/>
          <p:cNvCxnSpPr>
            <a:stCxn id="65" idx="2"/>
            <a:endCxn id="75" idx="0"/>
          </p:cNvCxnSpPr>
          <p:nvPr/>
        </p:nvCxnSpPr>
        <p:spPr bwMode="auto">
          <a:xfrm>
            <a:off x="18723811" y="13423232"/>
            <a:ext cx="0" cy="513547"/>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6" name="Elbow Connector 95"/>
          <p:cNvCxnSpPr>
            <a:stCxn id="75" idx="3"/>
            <a:endCxn id="52" idx="3"/>
          </p:cNvCxnSpPr>
          <p:nvPr/>
        </p:nvCxnSpPr>
        <p:spPr bwMode="auto">
          <a:xfrm flipH="1" flipV="1">
            <a:off x="21765460" y="8845216"/>
            <a:ext cx="6350" cy="6112643"/>
          </a:xfrm>
          <a:prstGeom prst="bentConnector3">
            <a:avLst>
              <a:gd name="adj1" fmla="val -15000000"/>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1" name="Straight Arrow Connector 100"/>
          <p:cNvCxnSpPr>
            <a:stCxn id="75" idx="2"/>
            <a:endCxn id="102" idx="0"/>
          </p:cNvCxnSpPr>
          <p:nvPr/>
        </p:nvCxnSpPr>
        <p:spPr bwMode="auto">
          <a:xfrm>
            <a:off x="18723811" y="15978939"/>
            <a:ext cx="0" cy="518160"/>
          </a:xfrm>
          <a:prstGeom prst="straightConnector1">
            <a:avLst/>
          </a:prstGeom>
          <a:solidFill>
            <a:schemeClr val="accent1"/>
          </a:solidFill>
          <a:ln w="152400" cap="flat" cmpd="sng" algn="ctr">
            <a:solidFill>
              <a:schemeClr val="bg1">
                <a:lumMod val="50000"/>
              </a:schemeClr>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2" name="Flowchart: Process 101"/>
          <p:cNvSpPr/>
          <p:nvPr/>
        </p:nvSpPr>
        <p:spPr bwMode="auto">
          <a:xfrm>
            <a:off x="15682161" y="16497099"/>
            <a:ext cx="6083299" cy="1005840"/>
          </a:xfrm>
          <a:prstGeom prst="flowChartProcess">
            <a:avLst/>
          </a:prstGeom>
          <a:solidFill>
            <a:srgbClr val="EA7D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703763"/>
            <a:r>
              <a:rPr lang="en-US" sz="4400" b="1" dirty="0" smtClean="0">
                <a:solidFill>
                  <a:schemeClr val="bg1"/>
                </a:solidFill>
                <a:latin typeface="Arial" charset="0"/>
              </a:rPr>
              <a:t>Train / Test</a:t>
            </a:r>
            <a:endParaRPr lang="en-US" sz="4400" b="1" dirty="0">
              <a:solidFill>
                <a:schemeClr val="bg1"/>
              </a:solidFill>
              <a:latin typeface="Arial" charset="0"/>
            </a:endParaRPr>
          </a:p>
        </p:txBody>
      </p:sp>
    </p:spTree>
    <p:extLst>
      <p:ext uri="{BB962C8B-B14F-4D97-AF65-F5344CB8AC3E}">
        <p14:creationId xmlns:p14="http://schemas.microsoft.com/office/powerpoint/2010/main" val="246233101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bwMode="auto">
          <a:xfrm flipH="1">
            <a:off x="34671000" y="11882735"/>
            <a:ext cx="12192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Connector 9"/>
          <p:cNvCxnSpPr/>
          <p:nvPr/>
        </p:nvCxnSpPr>
        <p:spPr bwMode="auto">
          <a:xfrm flipH="1">
            <a:off x="34671000" y="8606135"/>
            <a:ext cx="1219200" cy="0"/>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Connector 16"/>
          <p:cNvCxnSpPr/>
          <p:nvPr/>
        </p:nvCxnSpPr>
        <p:spPr bwMode="auto">
          <a:xfrm>
            <a:off x="35280600" y="8606135"/>
            <a:ext cx="0" cy="327660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31242000" y="12640035"/>
            <a:ext cx="3200400" cy="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 name="TextBox 23"/>
          <p:cNvSpPr txBox="1"/>
          <p:nvPr/>
        </p:nvSpPr>
        <p:spPr>
          <a:xfrm>
            <a:off x="35464442" y="9553992"/>
            <a:ext cx="851515" cy="1200329"/>
          </a:xfrm>
          <a:prstGeom prst="rect">
            <a:avLst/>
          </a:prstGeom>
          <a:noFill/>
        </p:spPr>
        <p:txBody>
          <a:bodyPr wrap="none" rtlCol="0">
            <a:spAutoFit/>
          </a:bodyPr>
          <a:lstStyle/>
          <a:p>
            <a:r>
              <a:rPr lang="en-US" sz="7200" b="1" dirty="0" smtClean="0">
                <a:solidFill>
                  <a:srgbClr val="EA7D00"/>
                </a:solidFill>
              </a:rPr>
              <a:t>H</a:t>
            </a:r>
            <a:endParaRPr lang="en-US" sz="7200" b="1" dirty="0">
              <a:solidFill>
                <a:srgbClr val="EA7D00"/>
              </a:solidFill>
            </a:endParaRPr>
          </a:p>
        </p:txBody>
      </p:sp>
      <p:sp>
        <p:nvSpPr>
          <p:cNvPr id="25" name="TextBox 24"/>
          <p:cNvSpPr txBox="1"/>
          <p:nvPr/>
        </p:nvSpPr>
        <p:spPr>
          <a:xfrm>
            <a:off x="32313850" y="12763062"/>
            <a:ext cx="1056700" cy="1200329"/>
          </a:xfrm>
          <a:prstGeom prst="rect">
            <a:avLst/>
          </a:prstGeom>
          <a:noFill/>
        </p:spPr>
        <p:txBody>
          <a:bodyPr wrap="none" rtlCol="0">
            <a:spAutoFit/>
          </a:bodyPr>
          <a:lstStyle/>
          <a:p>
            <a:r>
              <a:rPr lang="en-US" sz="7200" b="1" dirty="0">
                <a:solidFill>
                  <a:srgbClr val="EA7D00"/>
                </a:solidFill>
              </a:rPr>
              <a:t>W</a:t>
            </a:r>
          </a:p>
        </p:txBody>
      </p:sp>
      <p:sp>
        <p:nvSpPr>
          <p:cNvPr id="26" name="Rectangle 25"/>
          <p:cNvSpPr/>
          <p:nvPr/>
        </p:nvSpPr>
        <p:spPr bwMode="auto">
          <a:xfrm>
            <a:off x="25222200" y="8606135"/>
            <a:ext cx="3276600" cy="3276600"/>
          </a:xfrm>
          <a:prstGeom prst="rect">
            <a:avLst/>
          </a:prstGeom>
          <a:solidFill>
            <a:schemeClr val="accent2"/>
          </a:solidFill>
          <a:ln w="9525" cap="flat" cmpd="sng" algn="ctr">
            <a:solidFill>
              <a:schemeClr val="tx1"/>
            </a:solidFill>
            <a:prstDash val="solid"/>
            <a:round/>
            <a:headEnd type="none" w="med" len="med"/>
            <a:tailEnd type="none" w="med" len="med"/>
          </a:ln>
          <a:effectLst/>
          <a:scene3d>
            <a:camera prst="orthographicFront"/>
            <a:lightRig rig="threePt" dir="t"/>
          </a:scene3d>
          <a:sp3d z="63500">
            <a:bevelT w="63500" h="6350000"/>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sp>
        <p:nvSpPr>
          <p:cNvPr id="27" name="Rectangle 26"/>
          <p:cNvSpPr/>
          <p:nvPr/>
        </p:nvSpPr>
        <p:spPr bwMode="auto">
          <a:xfrm>
            <a:off x="31165800" y="8606135"/>
            <a:ext cx="3276600" cy="3276600"/>
          </a:xfrm>
          <a:prstGeom prst="rect">
            <a:avLst/>
          </a:prstGeom>
          <a:solidFill>
            <a:schemeClr val="accent2"/>
          </a:solidFill>
          <a:ln w="9525" cap="flat" cmpd="sng" algn="ctr">
            <a:solidFill>
              <a:schemeClr val="tx1"/>
            </a:solidFill>
            <a:prstDash val="solid"/>
            <a:round/>
            <a:headEnd type="none" w="med" len="med"/>
            <a:tailEnd type="none" w="med" len="med"/>
          </a:ln>
          <a:effectLst/>
          <a:scene3d>
            <a:camera prst="orthographicFront"/>
            <a:lightRig rig="threePt" dir="t"/>
          </a:scene3d>
          <a:sp3d z="63500">
            <a:bevelT w="63500" h="6350000"/>
          </a:sp3d>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000" b="0" i="0" u="none" strike="noStrike" cap="none" normalizeH="0" baseline="0" smtClean="0">
              <a:ln>
                <a:noFill/>
              </a:ln>
              <a:solidFill>
                <a:schemeClr val="tx1"/>
              </a:solidFill>
              <a:effectLst/>
              <a:latin typeface="Arial" charset="0"/>
            </a:endParaRPr>
          </a:p>
        </p:txBody>
      </p:sp>
      <p:cxnSp>
        <p:nvCxnSpPr>
          <p:cNvPr id="29" name="Straight Connector 28"/>
          <p:cNvCxnSpPr/>
          <p:nvPr/>
        </p:nvCxnSpPr>
        <p:spPr bwMode="auto">
          <a:xfrm>
            <a:off x="34442400" y="12230256"/>
            <a:ext cx="0" cy="819559"/>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 name="Straight Connector 29"/>
          <p:cNvCxnSpPr/>
          <p:nvPr/>
        </p:nvCxnSpPr>
        <p:spPr bwMode="auto">
          <a:xfrm>
            <a:off x="31242000" y="12238983"/>
            <a:ext cx="0" cy="819559"/>
          </a:xfrm>
          <a:prstGeom prst="line">
            <a:avLst/>
          </a:prstGeom>
          <a:solidFill>
            <a:schemeClr val="accent1"/>
          </a:solidFill>
          <a:ln w="762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 name="Straight Connector 31"/>
          <p:cNvCxnSpPr/>
          <p:nvPr/>
        </p:nvCxnSpPr>
        <p:spPr bwMode="auto">
          <a:xfrm>
            <a:off x="28498800" y="10244435"/>
            <a:ext cx="2667000" cy="0"/>
          </a:xfrm>
          <a:prstGeom prst="line">
            <a:avLst/>
          </a:prstGeom>
          <a:solidFill>
            <a:schemeClr val="accent1"/>
          </a:solidFill>
          <a:ln w="76200" cap="flat" cmpd="sng" algn="ctr">
            <a:solidFill>
              <a:srgbClr val="EA7D00"/>
            </a:solidFill>
            <a:prstDash val="solid"/>
            <a:round/>
            <a:headEnd type="triangle" w="med" len="med"/>
            <a:tailEnd type="triangl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4" name="TextBox 33"/>
          <p:cNvSpPr txBox="1"/>
          <p:nvPr/>
        </p:nvSpPr>
        <p:spPr>
          <a:xfrm>
            <a:off x="29470290" y="10463421"/>
            <a:ext cx="800219" cy="1200329"/>
          </a:xfrm>
          <a:prstGeom prst="rect">
            <a:avLst/>
          </a:prstGeom>
          <a:noFill/>
        </p:spPr>
        <p:txBody>
          <a:bodyPr wrap="none" rtlCol="0">
            <a:spAutoFit/>
          </a:bodyPr>
          <a:lstStyle/>
          <a:p>
            <a:r>
              <a:rPr lang="en-US" sz="7200" b="1" dirty="0" smtClean="0">
                <a:solidFill>
                  <a:srgbClr val="EA7D00"/>
                </a:solidFill>
              </a:rPr>
              <a:t>S</a:t>
            </a:r>
            <a:endParaRPr lang="en-US" sz="7200" b="1" dirty="0">
              <a:solidFill>
                <a:srgbClr val="EA7D00"/>
              </a:solidFill>
            </a:endParaRPr>
          </a:p>
        </p:txBody>
      </p:sp>
    </p:spTree>
    <p:extLst>
      <p:ext uri="{BB962C8B-B14F-4D97-AF65-F5344CB8AC3E}">
        <p14:creationId xmlns:p14="http://schemas.microsoft.com/office/powerpoint/2010/main" val="41165789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Process 1"/>
          <p:cNvSpPr/>
          <p:nvPr/>
        </p:nvSpPr>
        <p:spPr bwMode="auto">
          <a:xfrm>
            <a:off x="4293932" y="9318993"/>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Image 64x64x3</a:t>
            </a:r>
            <a:endParaRPr lang="en-US" sz="4400" b="1" dirty="0">
              <a:solidFill>
                <a:schemeClr val="bg1"/>
              </a:solidFill>
              <a:latin typeface="Arial" charset="0"/>
            </a:endParaRPr>
          </a:p>
        </p:txBody>
      </p:sp>
      <p:sp>
        <p:nvSpPr>
          <p:cNvPr id="3" name="Flowchart: Process 2"/>
          <p:cNvSpPr/>
          <p:nvPr/>
        </p:nvSpPr>
        <p:spPr bwMode="auto">
          <a:xfrm>
            <a:off x="4293932" y="10337517"/>
            <a:ext cx="6079290" cy="1538883"/>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2D Convolution: 8x8</a:t>
            </a:r>
          </a:p>
          <a:p>
            <a:pPr marL="685800" indent="-228600" defTabSz="4703763">
              <a:buFont typeface="Arial" panose="020B0604020202020204" pitchFamily="34" charset="0"/>
              <a:buChar char="•"/>
            </a:pPr>
            <a:r>
              <a:rPr lang="en-US" sz="4400" b="1" dirty="0">
                <a:solidFill>
                  <a:schemeClr val="bg1"/>
                </a:solidFill>
                <a:latin typeface="Arial" charset="0"/>
              </a:rPr>
              <a:t> </a:t>
            </a:r>
            <a:r>
              <a:rPr lang="en-US" sz="4400" b="1" dirty="0" smtClean="0">
                <a:solidFill>
                  <a:schemeClr val="bg1"/>
                </a:solidFill>
                <a:latin typeface="Arial" charset="0"/>
              </a:rPr>
              <a:t>Filters: 16</a:t>
            </a:r>
          </a:p>
        </p:txBody>
      </p:sp>
      <p:sp>
        <p:nvSpPr>
          <p:cNvPr id="4" name="Flowchart: Process 3"/>
          <p:cNvSpPr/>
          <p:nvPr/>
        </p:nvSpPr>
        <p:spPr bwMode="auto">
          <a:xfrm>
            <a:off x="4293932" y="12033150"/>
            <a:ext cx="6079290" cy="1538883"/>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2D Convolution: 2x2</a:t>
            </a:r>
            <a:endParaRPr lang="en-US" sz="4400" b="1" dirty="0">
              <a:solidFill>
                <a:schemeClr val="bg1"/>
              </a:solidFill>
              <a:latin typeface="Arial" charset="0"/>
            </a:endParaRPr>
          </a:p>
          <a:p>
            <a:pPr marL="685800" indent="-228600" defTabSz="4703763">
              <a:buFont typeface="Arial" panose="020B0604020202020204" pitchFamily="34" charset="0"/>
              <a:buChar char="•"/>
            </a:pPr>
            <a:r>
              <a:rPr lang="en-US" sz="4400" b="1" dirty="0">
                <a:solidFill>
                  <a:schemeClr val="bg1"/>
                </a:solidFill>
                <a:latin typeface="Arial" charset="0"/>
              </a:rPr>
              <a:t> Filters: </a:t>
            </a:r>
            <a:r>
              <a:rPr lang="en-US" sz="4400" b="1" dirty="0" smtClean="0">
                <a:solidFill>
                  <a:schemeClr val="bg1"/>
                </a:solidFill>
                <a:latin typeface="Arial" charset="0"/>
              </a:rPr>
              <a:t>32</a:t>
            </a:r>
            <a:endParaRPr lang="en-US" sz="4400" b="1" dirty="0">
              <a:solidFill>
                <a:schemeClr val="bg1"/>
              </a:solidFill>
              <a:latin typeface="Arial" charset="0"/>
            </a:endParaRPr>
          </a:p>
        </p:txBody>
      </p:sp>
      <p:sp>
        <p:nvSpPr>
          <p:cNvPr id="5" name="Flowchart: Process 4"/>
          <p:cNvSpPr/>
          <p:nvPr/>
        </p:nvSpPr>
        <p:spPr bwMode="auto">
          <a:xfrm>
            <a:off x="4293932" y="13728783"/>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Max Pool: 2x2</a:t>
            </a:r>
          </a:p>
        </p:txBody>
      </p:sp>
      <p:sp>
        <p:nvSpPr>
          <p:cNvPr id="6" name="Flowchart: Process 5"/>
          <p:cNvSpPr/>
          <p:nvPr/>
        </p:nvSpPr>
        <p:spPr bwMode="auto">
          <a:xfrm>
            <a:off x="4293932" y="14747307"/>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Dropout: 25%</a:t>
            </a:r>
            <a:endParaRPr lang="en-US" sz="4400" b="1" dirty="0">
              <a:solidFill>
                <a:schemeClr val="bg1"/>
              </a:solidFill>
              <a:latin typeface="Arial" charset="0"/>
            </a:endParaRPr>
          </a:p>
        </p:txBody>
      </p:sp>
      <p:sp>
        <p:nvSpPr>
          <p:cNvPr id="7" name="Flowchart: Process 6"/>
          <p:cNvSpPr/>
          <p:nvPr/>
        </p:nvSpPr>
        <p:spPr bwMode="auto">
          <a:xfrm>
            <a:off x="4293932" y="15765831"/>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Flatten:</a:t>
            </a:r>
            <a:endParaRPr lang="en-US" sz="4400" b="1" dirty="0">
              <a:solidFill>
                <a:schemeClr val="bg1"/>
              </a:solidFill>
              <a:latin typeface="Arial" charset="0"/>
            </a:endParaRPr>
          </a:p>
        </p:txBody>
      </p:sp>
      <p:sp>
        <p:nvSpPr>
          <p:cNvPr id="8" name="Flowchart: Process 7"/>
          <p:cNvSpPr/>
          <p:nvPr/>
        </p:nvSpPr>
        <p:spPr bwMode="auto">
          <a:xfrm>
            <a:off x="4293932" y="16784355"/>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Dense: 256</a:t>
            </a:r>
          </a:p>
        </p:txBody>
      </p:sp>
      <p:sp>
        <p:nvSpPr>
          <p:cNvPr id="9" name="Flowchart: Process 8"/>
          <p:cNvSpPr/>
          <p:nvPr/>
        </p:nvSpPr>
        <p:spPr bwMode="auto">
          <a:xfrm>
            <a:off x="4293932" y="17802879"/>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Dropout: 25%</a:t>
            </a:r>
          </a:p>
        </p:txBody>
      </p:sp>
      <p:sp>
        <p:nvSpPr>
          <p:cNvPr id="10" name="Flowchart: Process 9"/>
          <p:cNvSpPr/>
          <p:nvPr/>
        </p:nvSpPr>
        <p:spPr bwMode="auto">
          <a:xfrm>
            <a:off x="4293932" y="18821400"/>
            <a:ext cx="6079290" cy="861774"/>
          </a:xfrm>
          <a:prstGeom prst="flowChartProcess">
            <a:avLst/>
          </a:prstGeom>
          <a:solidFill>
            <a:srgbClr val="EA7D00"/>
          </a:solidFill>
          <a:ln w="9525" cap="flat" cmpd="sng" algn="ctr">
            <a:solidFill>
              <a:schemeClr val="bg1">
                <a:lumMod val="50000"/>
              </a:scheme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marL="228600" defTabSz="4703763"/>
            <a:r>
              <a:rPr lang="en-US" sz="4400" b="1" dirty="0" smtClean="0">
                <a:solidFill>
                  <a:schemeClr val="bg1"/>
                </a:solidFill>
                <a:latin typeface="Arial" charset="0"/>
              </a:rPr>
              <a:t>Dense: 3 (R, </a:t>
            </a:r>
            <a:r>
              <a:rPr lang="el-GR" sz="4400" b="1" dirty="0" smtClean="0">
                <a:solidFill>
                  <a:schemeClr val="bg1"/>
                </a:solidFill>
                <a:latin typeface="Arial" charset="0"/>
              </a:rPr>
              <a:t>Θ</a:t>
            </a:r>
            <a:r>
              <a:rPr lang="en-US" sz="4400" b="1" dirty="0" smtClean="0">
                <a:solidFill>
                  <a:schemeClr val="bg1"/>
                </a:solidFill>
                <a:latin typeface="Arial" charset="0"/>
              </a:rPr>
              <a:t>, </a:t>
            </a:r>
            <a:r>
              <a:rPr lang="el-GR" sz="4400" b="1" dirty="0" smtClean="0">
                <a:solidFill>
                  <a:schemeClr val="bg1"/>
                </a:solidFill>
                <a:latin typeface="Arial" charset="0"/>
              </a:rPr>
              <a:t>α</a:t>
            </a:r>
            <a:r>
              <a:rPr lang="en-US" sz="4400" b="1" dirty="0" smtClean="0">
                <a:solidFill>
                  <a:schemeClr val="bg1"/>
                </a:solidFill>
                <a:latin typeface="Arial" charset="0"/>
              </a:rPr>
              <a:t>)</a:t>
            </a:r>
            <a:endParaRPr lang="en-US" sz="4400" b="1" dirty="0">
              <a:solidFill>
                <a:schemeClr val="bg1"/>
              </a:solidFill>
              <a:latin typeface="Arial" charset="0"/>
            </a:endParaRPr>
          </a:p>
        </p:txBody>
      </p:sp>
    </p:spTree>
    <p:extLst>
      <p:ext uri="{BB962C8B-B14F-4D97-AF65-F5344CB8AC3E}">
        <p14:creationId xmlns:p14="http://schemas.microsoft.com/office/powerpoint/2010/main" val="176958201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9340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1.7601 Service Pack 1"/>
  <p:tag name="AS_RELEASE_DATE" val="2015.10.08"/>
  <p:tag name="AS_TITLE" val="Aspose.Slides for .NET 4.0"/>
  <p:tag name="AS_VERSION" val="15.8.1.0"/>
</p:tagLst>
</file>

<file path=ppt/theme/theme1.xml><?xml version="1.0" encoding="utf-8"?>
<a:theme xmlns:a="http://schemas.openxmlformats.org/drawingml/2006/main" name="Default Design">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0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tileRect/>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tileRect/>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tileRect/>
        </a:gradFill>
        <a:gradFill rotWithShape="1">
          <a:gsLst>
            <a:gs pos="0">
              <a:schemeClr val="phClr">
                <a:tint val="80000"/>
                <a:satMod val="300000"/>
              </a:schemeClr>
            </a:gs>
            <a:gs pos="100000">
              <a:schemeClr val="phClr">
                <a:shade val="30000"/>
                <a:satMod val="20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855</TotalTime>
  <Words>1359</Words>
  <Application>Microsoft Office PowerPoint</Application>
  <PresentationFormat>Custom</PresentationFormat>
  <Paragraphs>238</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Gill Sans</vt:lpstr>
      <vt:lpstr>Times New Roman</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Graphicsland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We offer free PowerPoint poster templates to help you design your very own scientific poster presentation.</dc:description>
  <cp:lastModifiedBy>Nathan</cp:lastModifiedBy>
  <cp:revision>94</cp:revision>
  <dcterms:modified xsi:type="dcterms:W3CDTF">2017-10-05T02:11:40Z</dcterms:modified>
  <cp:category>science research poster</cp:category>
</cp:coreProperties>
</file>